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63" r:id="rId2"/>
    <p:sldMasterId id="2147483665" r:id="rId3"/>
  </p:sldMasterIdLst>
  <p:notesMasterIdLst>
    <p:notesMasterId r:id="rId98"/>
  </p:notesMasterIdLst>
  <p:sldIdLst>
    <p:sldId id="1083" r:id="rId4"/>
    <p:sldId id="1084" r:id="rId5"/>
    <p:sldId id="1086" r:id="rId6"/>
    <p:sldId id="1088" r:id="rId7"/>
    <p:sldId id="1087" r:id="rId8"/>
    <p:sldId id="1089" r:id="rId9"/>
    <p:sldId id="1091" r:id="rId10"/>
    <p:sldId id="1090" r:id="rId11"/>
    <p:sldId id="1092" r:id="rId12"/>
    <p:sldId id="1093" r:id="rId13"/>
    <p:sldId id="1096" r:id="rId14"/>
    <p:sldId id="1094" r:id="rId15"/>
    <p:sldId id="1095" r:id="rId16"/>
    <p:sldId id="1098" r:id="rId17"/>
    <p:sldId id="1100" r:id="rId18"/>
    <p:sldId id="1103" r:id="rId19"/>
    <p:sldId id="1099" r:id="rId20"/>
    <p:sldId id="1104" r:id="rId21"/>
    <p:sldId id="1101" r:id="rId22"/>
    <p:sldId id="1105" r:id="rId23"/>
    <p:sldId id="1106" r:id="rId24"/>
    <p:sldId id="1111" r:id="rId25"/>
    <p:sldId id="1112" r:id="rId26"/>
    <p:sldId id="1113" r:id="rId27"/>
    <p:sldId id="1115" r:id="rId28"/>
    <p:sldId id="1117" r:id="rId29"/>
    <p:sldId id="1116" r:id="rId30"/>
    <p:sldId id="1118" r:id="rId31"/>
    <p:sldId id="1114" r:id="rId32"/>
    <p:sldId id="1119" r:id="rId33"/>
    <p:sldId id="1120" r:id="rId34"/>
    <p:sldId id="1121" r:id="rId35"/>
    <p:sldId id="1122" r:id="rId36"/>
    <p:sldId id="1123" r:id="rId37"/>
    <p:sldId id="1102" r:id="rId38"/>
    <p:sldId id="1124" r:id="rId39"/>
    <p:sldId id="1125" r:id="rId40"/>
    <p:sldId id="1126" r:id="rId41"/>
    <p:sldId id="1127" r:id="rId42"/>
    <p:sldId id="1128" r:id="rId43"/>
    <p:sldId id="1129" r:id="rId44"/>
    <p:sldId id="1130" r:id="rId45"/>
    <p:sldId id="1131" r:id="rId46"/>
    <p:sldId id="1132" r:id="rId47"/>
    <p:sldId id="1133" r:id="rId48"/>
    <p:sldId id="1134" r:id="rId49"/>
    <p:sldId id="1135" r:id="rId50"/>
    <p:sldId id="1137" r:id="rId51"/>
    <p:sldId id="1107" r:id="rId52"/>
    <p:sldId id="1138" r:id="rId53"/>
    <p:sldId id="1141" r:id="rId54"/>
    <p:sldId id="1142" r:id="rId55"/>
    <p:sldId id="1108" r:id="rId56"/>
    <p:sldId id="1143" r:id="rId57"/>
    <p:sldId id="1144" r:id="rId58"/>
    <p:sldId id="1148" r:id="rId59"/>
    <p:sldId id="1146" r:id="rId60"/>
    <p:sldId id="1149" r:id="rId61"/>
    <p:sldId id="1150" r:id="rId62"/>
    <p:sldId id="1145" r:id="rId63"/>
    <p:sldId id="1139" r:id="rId64"/>
    <p:sldId id="1140" r:id="rId65"/>
    <p:sldId id="1136" r:id="rId66"/>
    <p:sldId id="1147" r:id="rId67"/>
    <p:sldId id="1151" r:id="rId68"/>
    <p:sldId id="1152" r:id="rId69"/>
    <p:sldId id="1156" r:id="rId70"/>
    <p:sldId id="1157" r:id="rId71"/>
    <p:sldId id="1153" r:id="rId72"/>
    <p:sldId id="1154" r:id="rId73"/>
    <p:sldId id="1158" r:id="rId74"/>
    <p:sldId id="1159" r:id="rId75"/>
    <p:sldId id="1109" r:id="rId76"/>
    <p:sldId id="1160" r:id="rId77"/>
    <p:sldId id="1165" r:id="rId78"/>
    <p:sldId id="1166" r:id="rId79"/>
    <p:sldId id="1110" r:id="rId80"/>
    <p:sldId id="1167" r:id="rId81"/>
    <p:sldId id="1168" r:id="rId82"/>
    <p:sldId id="1169" r:id="rId83"/>
    <p:sldId id="1170" r:id="rId84"/>
    <p:sldId id="1161" r:id="rId85"/>
    <p:sldId id="1162" r:id="rId86"/>
    <p:sldId id="1155" r:id="rId87"/>
    <p:sldId id="1171" r:id="rId88"/>
    <p:sldId id="1163" r:id="rId89"/>
    <p:sldId id="1172" r:id="rId90"/>
    <p:sldId id="1174" r:id="rId91"/>
    <p:sldId id="1175" r:id="rId92"/>
    <p:sldId id="1177" r:id="rId93"/>
    <p:sldId id="1178" r:id="rId94"/>
    <p:sldId id="1176" r:id="rId95"/>
    <p:sldId id="1173" r:id="rId96"/>
    <p:sldId id="1164"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94"/>
  </p:normalViewPr>
  <p:slideViewPr>
    <p:cSldViewPr snapToGrid="0" snapToObjects="1">
      <p:cViewPr varScale="1">
        <p:scale>
          <a:sx n="144" d="100"/>
          <a:sy n="144" d="100"/>
        </p:scale>
        <p:origin x="216"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notesMaster" Target="notesMasters/notesMaster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DF1B74-CB06-DF4B-AF92-A23411577F85}" type="datetimeFigureOut">
              <a:rPr lang="en-US" smtClean="0"/>
              <a:t>9/23/19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D942EA-61B4-D945-A8CD-4FE9C6F6E513}" type="slidenum">
              <a:rPr lang="en-US" smtClean="0"/>
              <a:t>‹#›</a:t>
            </a:fld>
            <a:endParaRPr lang="en-US"/>
          </a:p>
        </p:txBody>
      </p:sp>
    </p:spTree>
    <p:extLst>
      <p:ext uri="{BB962C8B-B14F-4D97-AF65-F5344CB8AC3E}">
        <p14:creationId xmlns:p14="http://schemas.microsoft.com/office/powerpoint/2010/main" val="4207447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SECTION SLIDE:  Right-click image to replace.  </a:t>
            </a:r>
          </a:p>
          <a:p>
            <a:r>
              <a:rPr lang="en-US"/>
              <a:t>**Slide not built in master slides due to the ability to swap out images.</a:t>
            </a: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FD62D3-BB65-47B7-B482-3500296D899C}" type="slidenum">
              <a:rPr kumimoji="0" lang="en-US" sz="1200" b="1"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1393384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SECTION SLIDE:  Right-click image to replace.  </a:t>
            </a:r>
          </a:p>
          <a:p>
            <a:r>
              <a:rPr lang="en-US"/>
              <a:t>**Slide not built in master slides due to the ability to swap out images.</a:t>
            </a: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FD62D3-BB65-47B7-B482-3500296D899C}" type="slidenum">
              <a:rPr kumimoji="0" lang="en-US" sz="1200" b="1"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1684245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SECTION SLIDE:  Right-click image to replace.  </a:t>
            </a:r>
          </a:p>
          <a:p>
            <a:r>
              <a:rPr lang="en-US"/>
              <a:t>**Slide not built in master slides due to the ability to swap out images.</a:t>
            </a: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FD62D3-BB65-47B7-B482-3500296D899C}" type="slidenum">
              <a:rPr kumimoji="0" lang="en-US" sz="1200" b="1"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3916651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SECTION SLIDE:  Right-click image to replace.  </a:t>
            </a:r>
          </a:p>
          <a:p>
            <a:r>
              <a:rPr lang="en-US"/>
              <a:t>**Slide not built in master slides due to the ability to swap out images.</a:t>
            </a: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FD62D3-BB65-47B7-B482-3500296D899C}" type="slidenum">
              <a:rPr kumimoji="0" lang="en-US" sz="1200" b="1"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618159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SECTION SLIDE:  Right-click image to replace.  </a:t>
            </a:r>
          </a:p>
          <a:p>
            <a:r>
              <a:rPr lang="en-US"/>
              <a:t>**Slide not built in master slides due to the ability to swap out images.</a:t>
            </a: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FD62D3-BB65-47B7-B482-3500296D899C}" type="slidenum">
              <a:rPr kumimoji="0" lang="en-US" sz="1200" b="1"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2452645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SECTION SLIDE:  Right-click image to replace.  </a:t>
            </a:r>
          </a:p>
          <a:p>
            <a:r>
              <a:rPr lang="en-US"/>
              <a:t>**Slide not built in master slides due to the ability to swap out images.</a:t>
            </a: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FD62D3-BB65-47B7-B482-3500296D899C}" type="slidenum">
              <a:rPr kumimoji="0" lang="en-US" sz="1200" b="1"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1618225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SECTION SLIDE:  Right-click image to replace.  </a:t>
            </a:r>
          </a:p>
          <a:p>
            <a:r>
              <a:rPr lang="en-US"/>
              <a:t>**Slide not built in master slides due to the ability to swap out images.</a:t>
            </a: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FD62D3-BB65-47B7-B482-3500296D899C}" type="slidenum">
              <a:rPr kumimoji="0" lang="en-US" sz="1200" b="1"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984102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SECTION SLIDE:  Right-click image to replace.  </a:t>
            </a:r>
          </a:p>
          <a:p>
            <a:r>
              <a:rPr lang="en-US"/>
              <a:t>**Slide not built in master slides due to the ability to swap out images.</a:t>
            </a: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FD62D3-BB65-47B7-B482-3500296D899C}" type="slidenum">
              <a:rPr kumimoji="0" lang="en-US" sz="1200" b="1"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4075042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SECTION SLIDE:  Right-click image to replace.  </a:t>
            </a:r>
          </a:p>
          <a:p>
            <a:r>
              <a:rPr lang="en-US"/>
              <a:t>**Slide not built in master slides due to the ability to swap out images.</a:t>
            </a: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FD62D3-BB65-47B7-B482-3500296D899C}" type="slidenum">
              <a:rPr kumimoji="0" lang="en-US" sz="1200" b="1"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1895078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507" rtl="0" eaLnBrk="1" fontAlgn="auto" latinLnBrk="0" hangingPunct="1">
              <a:lnSpc>
                <a:spcPct val="100000"/>
              </a:lnSpc>
              <a:spcBef>
                <a:spcPts val="0"/>
              </a:spcBef>
              <a:spcAft>
                <a:spcPts val="0"/>
              </a:spcAft>
              <a:buClrTx/>
              <a:buSzTx/>
              <a:buFontTx/>
              <a:buNone/>
              <a:tabLst/>
              <a:defRPr/>
            </a:pPr>
            <a:r>
              <a:rPr lang="en-US" dirty="0"/>
              <a:t>Basic one column slide.</a:t>
            </a:r>
          </a:p>
          <a:p>
            <a:pPr marL="0" marR="0" lvl="0" indent="0" algn="l" defTabSz="121850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507" rtl="0" eaLnBrk="1" fontAlgn="auto" latinLnBrk="0" hangingPunct="1">
              <a:lnSpc>
                <a:spcPct val="100000"/>
              </a:lnSpc>
              <a:spcBef>
                <a:spcPts val="0"/>
              </a:spcBef>
              <a:spcAft>
                <a:spcPts val="0"/>
              </a:spcAft>
              <a:buClrTx/>
              <a:buSzTx/>
              <a:buFontTx/>
              <a:buNone/>
              <a:tabLst/>
              <a:defRPr/>
            </a:pPr>
            <a:r>
              <a:rPr lang="en-US" dirty="0"/>
              <a:t>This slide can also be used as a NASCAR SLIDE, where we want to show multiple partner/client logo or the like.</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FD62D3-BB65-47B7-B482-3500296D899C}" type="slidenum">
              <a:rPr kumimoji="0" lang="en-US" sz="1200" b="1"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3345498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SECTION SLIDE:  Right-click image to replace.  </a:t>
            </a:r>
          </a:p>
          <a:p>
            <a:r>
              <a:rPr lang="en-US"/>
              <a:t>**Slide not built in master slides due to the ability to swap out images.</a:t>
            </a: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FD62D3-BB65-47B7-B482-3500296D899C}" type="slidenum">
              <a:rPr kumimoji="0" lang="en-US" sz="1200" b="1"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20140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507" rtl="0" eaLnBrk="1" fontAlgn="auto" latinLnBrk="0" hangingPunct="1">
              <a:lnSpc>
                <a:spcPct val="100000"/>
              </a:lnSpc>
              <a:spcBef>
                <a:spcPts val="0"/>
              </a:spcBef>
              <a:spcAft>
                <a:spcPts val="0"/>
              </a:spcAft>
              <a:buClrTx/>
              <a:buSzTx/>
              <a:buFontTx/>
              <a:buNone/>
              <a:tabLst/>
              <a:defRPr/>
            </a:pPr>
            <a:r>
              <a:rPr lang="en-US" dirty="0"/>
              <a:t>Basic one column slide.</a:t>
            </a:r>
          </a:p>
          <a:p>
            <a:pPr marL="0" marR="0" lvl="0" indent="0" algn="l" defTabSz="121850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507" rtl="0" eaLnBrk="1" fontAlgn="auto" latinLnBrk="0" hangingPunct="1">
              <a:lnSpc>
                <a:spcPct val="100000"/>
              </a:lnSpc>
              <a:spcBef>
                <a:spcPts val="0"/>
              </a:spcBef>
              <a:spcAft>
                <a:spcPts val="0"/>
              </a:spcAft>
              <a:buClrTx/>
              <a:buSzTx/>
              <a:buFontTx/>
              <a:buNone/>
              <a:tabLst/>
              <a:defRPr/>
            </a:pPr>
            <a:r>
              <a:rPr lang="en-US" dirty="0"/>
              <a:t>This slide can also be used as a NASCAR SLIDE, where we want to show multiple partner/client logo or the like.</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FD62D3-BB65-47B7-B482-3500296D899C}" type="slidenum">
              <a:rPr kumimoji="0" lang="en-US" sz="1200" b="1"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2099952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SECTION SLIDE:  Right-click image to replace.  </a:t>
            </a:r>
          </a:p>
          <a:p>
            <a:r>
              <a:rPr lang="en-US"/>
              <a:t>**Slide not built in master slides due to the ability to swap out images.</a:t>
            </a: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FD62D3-BB65-47B7-B482-3500296D899C}" type="slidenum">
              <a:rPr kumimoji="0" lang="en-US" sz="1200" b="1"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2212463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SECTION SLIDE:  Right-click image to replace.  </a:t>
            </a:r>
          </a:p>
          <a:p>
            <a:r>
              <a:rPr lang="en-US"/>
              <a:t>**Slide not built in master slides due to the ability to swap out images.</a:t>
            </a: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FD62D3-BB65-47B7-B482-3500296D899C}" type="slidenum">
              <a:rPr kumimoji="0" lang="en-US" sz="1200" b="1"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4115446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SECTION SLIDE:  Right-click image to replace.  </a:t>
            </a:r>
          </a:p>
          <a:p>
            <a:r>
              <a:rPr lang="en-US"/>
              <a:t>**Slide not built in master slides due to the ability to swap out images.</a:t>
            </a: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FD62D3-BB65-47B7-B482-3500296D899C}" type="slidenum">
              <a:rPr kumimoji="0" lang="en-US" sz="1200" b="1"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378677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SECTION SLIDE:  Right-click image to replace.  </a:t>
            </a:r>
          </a:p>
          <a:p>
            <a:r>
              <a:rPr lang="en-US"/>
              <a:t>**Slide not built in master slides due to the ability to swap out images.</a:t>
            </a: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FD62D3-BB65-47B7-B482-3500296D899C}" type="slidenum">
              <a:rPr kumimoji="0" lang="en-US" sz="1200" b="1"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3763214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SECTION SLIDE:  Right-click image to replace.  </a:t>
            </a:r>
          </a:p>
          <a:p>
            <a:r>
              <a:rPr lang="en-US"/>
              <a:t>**Slide not built in master slides due to the ability to swap out images.</a:t>
            </a:r>
          </a:p>
          <a:p>
            <a:endParaRPr lang="en-US"/>
          </a:p>
        </p:txBody>
      </p:sp>
      <p:sp>
        <p:nvSpPr>
          <p:cNvPr id="4" name="Footer Placeholder 3"/>
          <p:cNvSpPr>
            <a:spLocks noGrp="1"/>
          </p:cNvSpPr>
          <p:nvPr>
            <p:ph type="ftr" sz="quarter" idx="4"/>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FD62D3-BB65-47B7-B482-3500296D899C}" type="slidenum">
              <a:rPr kumimoji="0" lang="en-US" sz="1200" b="1"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1"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1383449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ite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202753"/>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3684918"/>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Blue - 1col">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219F15-0143-7041-9959-14E4352220D7}"/>
              </a:ext>
            </a:extLst>
          </p:cNvPr>
          <p:cNvSpPr>
            <a:spLocks noGrp="1"/>
          </p:cNvSpPr>
          <p:nvPr>
            <p:ph type="title" hasCustomPrompt="1"/>
          </p:nvPr>
        </p:nvSpPr>
        <p:spPr>
          <a:xfrm>
            <a:off x="6639" y="1"/>
            <a:ext cx="12189711" cy="701675"/>
          </a:xfrm>
        </p:spPr>
        <p:txBody>
          <a:bodyPr>
            <a:noAutofit/>
          </a:bodyPr>
          <a:lstStyle>
            <a:lvl1pPr>
              <a:defRPr/>
            </a:lvl1pPr>
          </a:lstStyle>
          <a:p>
            <a:r>
              <a:rPr lang="en-US">
                <a:solidFill>
                  <a:schemeClr val="accent3"/>
                </a:solidFill>
                <a:ea typeface="Arial"/>
                <a:sym typeface="Arial"/>
              </a:rPr>
              <a:t>Title goes here (less than 6/7 words)</a:t>
            </a:r>
            <a:endParaRPr lang="en-US"/>
          </a:p>
        </p:txBody>
      </p:sp>
      <p:sp>
        <p:nvSpPr>
          <p:cNvPr id="5" name="Text Placeholder 2">
            <a:extLst>
              <a:ext uri="{FF2B5EF4-FFF2-40B4-BE49-F238E27FC236}">
                <a16:creationId xmlns:a16="http://schemas.microsoft.com/office/drawing/2014/main" id="{773C1852-5185-7948-AFD3-F7BBA0F6B2A3}"/>
              </a:ext>
            </a:extLst>
          </p:cNvPr>
          <p:cNvSpPr>
            <a:spLocks noGrp="1"/>
          </p:cNvSpPr>
          <p:nvPr>
            <p:ph idx="1" hasCustomPrompt="1"/>
          </p:nvPr>
        </p:nvSpPr>
        <p:spPr>
          <a:xfrm>
            <a:off x="1" y="914400"/>
            <a:ext cx="11846706" cy="4119156"/>
          </a:xfrm>
          <a:prstGeom prst="rect">
            <a:avLst/>
          </a:prstGeom>
        </p:spPr>
        <p:txBody>
          <a:bodyPr vert="horz" lIns="365760" tIns="45720" rIns="91440" bIns="45720" rtlCol="0">
            <a:normAutofit/>
          </a:bodyPr>
          <a:lstStyle>
            <a:lvl1pPr marL="182880" indent="-182880">
              <a:lnSpc>
                <a:spcPct val="100000"/>
              </a:lnSpc>
              <a:buClr>
                <a:schemeClr val="bg2"/>
              </a:buClr>
              <a:buSzPct val="110000"/>
              <a:buFont typeface="Arial" panose="020B0604020202020204" pitchFamily="34" charset="0"/>
              <a:buChar char="•"/>
              <a:defRPr b="1"/>
            </a:lvl1pPr>
            <a:lvl2pPr marL="365760" indent="-182880">
              <a:lnSpc>
                <a:spcPct val="100000"/>
              </a:lnSpc>
              <a:spcBef>
                <a:spcPts val="600"/>
              </a:spcBef>
              <a:buClr>
                <a:schemeClr val="bg2"/>
              </a:buClr>
              <a:buSzPct val="110000"/>
              <a:buFont typeface="Arial" panose="020B0604020202020204" pitchFamily="34" charset="0"/>
              <a:buChar char="•"/>
              <a:defRPr sz="2000"/>
            </a:lvl2pPr>
            <a:lvl3pPr marL="548640" indent="-182880">
              <a:lnSpc>
                <a:spcPct val="100000"/>
              </a:lnSpc>
              <a:spcBef>
                <a:spcPts val="600"/>
              </a:spcBef>
              <a:buClr>
                <a:schemeClr val="bg2"/>
              </a:buClr>
              <a:buSzPct val="110000"/>
              <a:buFont typeface="Arial" panose="020B0604020202020204" pitchFamily="34" charset="0"/>
              <a:buChar char="•"/>
              <a:defRPr sz="1800"/>
            </a:lvl3pPr>
            <a:lvl4pPr marL="731520" indent="-182880">
              <a:lnSpc>
                <a:spcPct val="100000"/>
              </a:lnSpc>
              <a:spcBef>
                <a:spcPts val="600"/>
              </a:spcBef>
              <a:buClr>
                <a:schemeClr val="bg2"/>
              </a:buClr>
              <a:buSzPct val="110000"/>
              <a:buFont typeface="Arial" panose="020B0604020202020204" pitchFamily="34" charset="0"/>
              <a:buChar char="•"/>
              <a:defRPr sz="1600"/>
            </a:lvl4pPr>
            <a:lvl5pPr marL="914400" indent="-182880">
              <a:lnSpc>
                <a:spcPct val="100000"/>
              </a:lnSpc>
              <a:spcBef>
                <a:spcPts val="600"/>
              </a:spcBef>
              <a:buClr>
                <a:schemeClr val="bg2"/>
              </a:buClr>
              <a:buSzPct val="110000"/>
              <a:buFont typeface="Arial" panose="020B0604020202020204" pitchFamily="34" charset="0"/>
              <a:buChar char="•"/>
              <a:defRPr sz="1600"/>
            </a:lvl5pPr>
          </a:lstStyle>
          <a:p>
            <a:pPr lvl="0"/>
            <a:r>
              <a:rPr lang="en-US"/>
              <a:t>Click to edit Master text styles 24pt</a:t>
            </a:r>
          </a:p>
          <a:p>
            <a:pPr lvl="1"/>
            <a:r>
              <a:rPr lang="en-US"/>
              <a:t>Second level 20pt</a:t>
            </a:r>
          </a:p>
          <a:p>
            <a:pPr lvl="2"/>
            <a:r>
              <a:rPr lang="en-US"/>
              <a:t>Third level 18pt</a:t>
            </a:r>
          </a:p>
          <a:p>
            <a:pPr lvl="3"/>
            <a:r>
              <a:rPr lang="en-US"/>
              <a:t>Fourth level 16pt</a:t>
            </a:r>
          </a:p>
          <a:p>
            <a:pPr lvl="4"/>
            <a:r>
              <a:rPr lang="en-US"/>
              <a:t>Fifth level 16pt</a:t>
            </a:r>
          </a:p>
        </p:txBody>
      </p:sp>
    </p:spTree>
    <p:extLst>
      <p:ext uri="{BB962C8B-B14F-4D97-AF65-F5344CB8AC3E}">
        <p14:creationId xmlns:p14="http://schemas.microsoft.com/office/powerpoint/2010/main" val="3182716958"/>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Blue - 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219F15-0143-7041-9959-14E4352220D7}"/>
              </a:ext>
            </a:extLst>
          </p:cNvPr>
          <p:cNvSpPr>
            <a:spLocks noGrp="1"/>
          </p:cNvSpPr>
          <p:nvPr>
            <p:ph type="title" hasCustomPrompt="1"/>
          </p:nvPr>
        </p:nvSpPr>
        <p:spPr/>
        <p:txBody>
          <a:bodyPr/>
          <a:lstStyle>
            <a:lvl1pPr>
              <a:defRPr/>
            </a:lvl1pPr>
          </a:lstStyle>
          <a:p>
            <a:r>
              <a:rPr lang="en-US">
                <a:solidFill>
                  <a:schemeClr val="accent3"/>
                </a:solidFill>
                <a:ea typeface="Arial"/>
                <a:sym typeface="Arial"/>
              </a:rPr>
              <a:t>Title goes here (less than 6/7 words)</a:t>
            </a:r>
            <a:endParaRPr lang="en-US"/>
          </a:p>
        </p:txBody>
      </p:sp>
    </p:spTree>
    <p:extLst>
      <p:ext uri="{BB962C8B-B14F-4D97-AF65-F5344CB8AC3E}">
        <p14:creationId xmlns:p14="http://schemas.microsoft.com/office/powerpoint/2010/main" val="1031803801"/>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rimary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0" hasCustomPrompt="1"/>
          </p:nvPr>
        </p:nvSpPr>
        <p:spPr>
          <a:xfrm>
            <a:off x="420944" y="1280161"/>
            <a:ext cx="10992727" cy="4528969"/>
          </a:xfrm>
        </p:spPr>
        <p:txBody>
          <a:bodyPr>
            <a:normAutofit/>
          </a:bodyPr>
          <a:lstStyle>
            <a:lvl1pPr marL="319944" indent="-319944" algn="l" defTabSz="914126" rtl="0" eaLnBrk="1" fontAlgn="auto" latinLnBrk="0" hangingPunct="1">
              <a:lnSpc>
                <a:spcPct val="90000"/>
              </a:lnSpc>
              <a:spcBef>
                <a:spcPts val="1000"/>
              </a:spcBef>
              <a:spcAft>
                <a:spcPts val="0"/>
              </a:spcAft>
              <a:buClr>
                <a:schemeClr val="accent2"/>
              </a:buClr>
              <a:buSzPct val="115000"/>
              <a:buFont typeface="Arial" panose="020B0604020202020204" pitchFamily="34" charset="0"/>
              <a:buChar char="•"/>
              <a:defRPr/>
            </a:lvl1pPr>
            <a:lvl2pPr marL="917300" indent="-276142" algn="l" defTabSz="914126" rtl="0" eaLnBrk="1" fontAlgn="auto" latinLnBrk="0" hangingPunct="1">
              <a:lnSpc>
                <a:spcPct val="90000"/>
              </a:lnSpc>
              <a:spcBef>
                <a:spcPts val="500"/>
              </a:spcBef>
              <a:spcAft>
                <a:spcPts val="0"/>
              </a:spcAft>
              <a:buClr>
                <a:schemeClr val="accent3">
                  <a:lumMod val="60000"/>
                  <a:lumOff val="40000"/>
                </a:schemeClr>
              </a:buClr>
              <a:buSzPct val="100000"/>
              <a:buFont typeface="Arial" panose="020B0604020202020204" pitchFamily="34" charset="0"/>
              <a:buChar char="•"/>
              <a:defRPr/>
            </a:lvl2pPr>
            <a:lvl3pPr marL="1383885" indent="-285664" algn="l" defTabSz="914126" rtl="0" eaLnBrk="1" fontAlgn="auto" latinLnBrk="0" hangingPunct="1">
              <a:lnSpc>
                <a:spcPct val="90000"/>
              </a:lnSpc>
              <a:spcBef>
                <a:spcPts val="500"/>
              </a:spcBef>
              <a:spcAft>
                <a:spcPts val="0"/>
              </a:spcAft>
              <a:buClr>
                <a:schemeClr val="accent3">
                  <a:lumMod val="60000"/>
                  <a:lumOff val="40000"/>
                </a:schemeClr>
              </a:buClr>
              <a:buSzPct val="100000"/>
              <a:buFont typeface=".AppleSystemUIFont" charset="-120"/>
              <a:buChar char="‣"/>
              <a:defRPr/>
            </a:lvl3pPr>
            <a:lvl4pPr marL="1656853" indent="-285664" algn="l" defTabSz="914126" rtl="0" eaLnBrk="1" fontAlgn="auto" latinLnBrk="0" hangingPunct="1">
              <a:lnSpc>
                <a:spcPct val="90000"/>
              </a:lnSpc>
              <a:spcBef>
                <a:spcPts val="500"/>
              </a:spcBef>
              <a:spcAft>
                <a:spcPts val="0"/>
              </a:spcAft>
              <a:buClr>
                <a:srgbClr val="A4ABB1"/>
              </a:buClr>
              <a:buSzPct val="72000"/>
              <a:buFont typeface="Arial" charset="0"/>
              <a:buChar char="•"/>
              <a:defRPr/>
            </a:lvl4pPr>
          </a:lstStyle>
          <a:p>
            <a:pPr marL="319944" lvl="0" indent="-319944" algn="l" defTabSz="914126" rtl="0" eaLnBrk="1" fontAlgn="auto" latinLnBrk="0" hangingPunct="1">
              <a:lnSpc>
                <a:spcPct val="90000"/>
              </a:lnSpc>
              <a:spcBef>
                <a:spcPts val="1000"/>
              </a:spcBef>
              <a:spcAft>
                <a:spcPts val="0"/>
              </a:spcAft>
              <a:buClr>
                <a:schemeClr val="accent2"/>
              </a:buClr>
              <a:buSzPct val="115000"/>
              <a:buFont typeface="Arial" panose="020B0604020202020204" pitchFamily="34" charset="0"/>
              <a:buChar char="•"/>
            </a:pPr>
            <a:r>
              <a:rPr lang="en-US"/>
              <a:t>Edit Master text styles – 28 </a:t>
            </a:r>
            <a:r>
              <a:rPr lang="en-US" err="1"/>
              <a:t>pt</a:t>
            </a:r>
            <a:r>
              <a:rPr lang="en-US"/>
              <a:t> font</a:t>
            </a:r>
          </a:p>
          <a:p>
            <a:pPr marL="917300" lvl="1" indent="-276142" algn="l" defTabSz="914126" rtl="0" eaLnBrk="1" fontAlgn="auto" latinLnBrk="0" hangingPunct="1">
              <a:lnSpc>
                <a:spcPct val="90000"/>
              </a:lnSpc>
              <a:spcBef>
                <a:spcPts val="500"/>
              </a:spcBef>
              <a:spcAft>
                <a:spcPts val="0"/>
              </a:spcAft>
              <a:buClr>
                <a:schemeClr val="accent3">
                  <a:lumMod val="60000"/>
                  <a:lumOff val="40000"/>
                </a:schemeClr>
              </a:buClr>
              <a:buSzPct val="100000"/>
              <a:buFont typeface="Arial" panose="020B0604020202020204" pitchFamily="34" charset="0"/>
              <a:buChar char="•"/>
            </a:pPr>
            <a:r>
              <a:rPr lang="en-US"/>
              <a:t>Second level - 24pt font</a:t>
            </a:r>
          </a:p>
          <a:p>
            <a:pPr marL="1383885" lvl="2" indent="-285664" algn="l" defTabSz="914126" rtl="0" eaLnBrk="1" fontAlgn="auto" latinLnBrk="0" hangingPunct="1">
              <a:lnSpc>
                <a:spcPct val="90000"/>
              </a:lnSpc>
              <a:spcBef>
                <a:spcPts val="500"/>
              </a:spcBef>
              <a:spcAft>
                <a:spcPts val="0"/>
              </a:spcAft>
              <a:buClr>
                <a:schemeClr val="accent3">
                  <a:lumMod val="60000"/>
                  <a:lumOff val="40000"/>
                </a:schemeClr>
              </a:buClr>
              <a:buSzPct val="100000"/>
              <a:buFont typeface=".AppleSystemUIFont" charset="-120"/>
              <a:buChar char="‣"/>
            </a:pPr>
            <a:r>
              <a:rPr lang="en-US"/>
              <a:t>Third level – 20pt font</a:t>
            </a:r>
          </a:p>
          <a:p>
            <a:pPr marL="1656853" lvl="3" indent="-285664" algn="l" defTabSz="914126" rtl="0" eaLnBrk="1" fontAlgn="auto" latinLnBrk="0" hangingPunct="1">
              <a:lnSpc>
                <a:spcPct val="90000"/>
              </a:lnSpc>
              <a:spcBef>
                <a:spcPts val="500"/>
              </a:spcBef>
              <a:spcAft>
                <a:spcPts val="0"/>
              </a:spcAft>
              <a:buClr>
                <a:srgbClr val="A4ABB1"/>
              </a:buClr>
              <a:buSzPct val="72000"/>
              <a:buFont typeface="Arial" charset="0"/>
              <a:buChar char="•"/>
            </a:pPr>
            <a:r>
              <a:rPr lang="en-US"/>
              <a:t>Fourth level – 18pt font</a:t>
            </a:r>
          </a:p>
          <a:p>
            <a:pPr fontAlgn="auto">
              <a:spcAft>
                <a:spcPts val="0"/>
              </a:spcAft>
            </a:pPr>
            <a:endParaRPr lang="en-US"/>
          </a:p>
        </p:txBody>
      </p:sp>
    </p:spTree>
    <p:extLst>
      <p:ext uri="{BB962C8B-B14F-4D97-AF65-F5344CB8AC3E}">
        <p14:creationId xmlns:p14="http://schemas.microsoft.com/office/powerpoint/2010/main" val="3089201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08C17D-3D5B-A64D-A775-2807934944F5}"/>
              </a:ext>
            </a:extLst>
          </p:cNvPr>
          <p:cNvSpPr>
            <a:spLocks noGrp="1"/>
          </p:cNvSpPr>
          <p:nvPr>
            <p:ph type="body" idx="1"/>
          </p:nvPr>
        </p:nvSpPr>
        <p:spPr>
          <a:xfrm>
            <a:off x="-1" y="909638"/>
            <a:ext cx="12192000" cy="4957763"/>
          </a:xfrm>
          <a:prstGeom prst="rect">
            <a:avLst/>
          </a:prstGeom>
        </p:spPr>
        <p:txBody>
          <a:bodyPr vert="horz" lIns="365760" tIns="0" rIns="914400" bIns="457200" rtlCol="0">
            <a:noAutofit/>
          </a:bodyPr>
          <a:lstStyle/>
          <a:p>
            <a:pPr lvl="0"/>
            <a:r>
              <a:rPr lang="en-US"/>
              <a:t>Edit Master text styles</a:t>
            </a:r>
          </a:p>
          <a:p>
            <a:pPr lvl="3"/>
            <a:r>
              <a:rPr lang="en-US"/>
              <a:t>Second level</a:t>
            </a:r>
          </a:p>
          <a:p>
            <a:pPr lvl="4"/>
            <a:r>
              <a:rPr lang="en-US"/>
              <a:t>Third level</a:t>
            </a:r>
          </a:p>
        </p:txBody>
      </p:sp>
      <p:sp>
        <p:nvSpPr>
          <p:cNvPr id="4" name="Title Placeholder 3">
            <a:extLst>
              <a:ext uri="{FF2B5EF4-FFF2-40B4-BE49-F238E27FC236}">
                <a16:creationId xmlns:a16="http://schemas.microsoft.com/office/drawing/2014/main" id="{10D1C428-3925-DF49-BE02-9D4B59374E7F}"/>
              </a:ext>
            </a:extLst>
          </p:cNvPr>
          <p:cNvSpPr>
            <a:spLocks noGrp="1"/>
          </p:cNvSpPr>
          <p:nvPr>
            <p:ph type="title"/>
          </p:nvPr>
        </p:nvSpPr>
        <p:spPr>
          <a:xfrm>
            <a:off x="2287" y="1"/>
            <a:ext cx="12189711" cy="701675"/>
          </a:xfrm>
          <a:prstGeom prst="rect">
            <a:avLst/>
          </a:prstGeom>
        </p:spPr>
        <p:txBody>
          <a:bodyPr vert="horz" lIns="365760" tIns="365760" rIns="914400" bIns="45720" rtlCol="0" anchor="ctr">
            <a:noAutofit/>
          </a:bodyPr>
          <a:lstStyle/>
          <a:p>
            <a:r>
              <a:rPr lang="en-US"/>
              <a:t>Click to edit Master title style</a:t>
            </a:r>
          </a:p>
        </p:txBody>
      </p:sp>
      <p:sp>
        <p:nvSpPr>
          <p:cNvPr id="10" name="TextBox 9">
            <a:extLst>
              <a:ext uri="{FF2B5EF4-FFF2-40B4-BE49-F238E27FC236}">
                <a16:creationId xmlns:a16="http://schemas.microsoft.com/office/drawing/2014/main" id="{E08D8836-68A1-D34E-AAAB-A19A6028E575}"/>
              </a:ext>
            </a:extLst>
          </p:cNvPr>
          <p:cNvSpPr txBox="1"/>
          <p:nvPr userDrawn="1"/>
        </p:nvSpPr>
        <p:spPr>
          <a:xfrm>
            <a:off x="379511" y="6629400"/>
            <a:ext cx="1170497" cy="76944"/>
          </a:xfrm>
          <a:prstGeom prst="rect">
            <a:avLst/>
          </a:prstGeom>
          <a:noFill/>
        </p:spPr>
        <p:txBody>
          <a:bodyPr wrap="none" lIns="0" tIns="0" rIns="0" bIns="0" rtlCol="0">
            <a:spAutoFit/>
          </a:bodyPr>
          <a:lstStyle/>
          <a:p>
            <a:r>
              <a:rPr lang="en-US" sz="500" b="0">
                <a:solidFill>
                  <a:schemeClr val="accent3"/>
                </a:solidFill>
              </a:rPr>
              <a:t>© Cerner Corporation. All rights reserved.</a:t>
            </a:r>
          </a:p>
        </p:txBody>
      </p:sp>
      <p:pic>
        <p:nvPicPr>
          <p:cNvPr id="6" name="Picture 5">
            <a:extLst>
              <a:ext uri="{FF2B5EF4-FFF2-40B4-BE49-F238E27FC236}">
                <a16:creationId xmlns:a16="http://schemas.microsoft.com/office/drawing/2014/main" id="{F9E28754-8702-2F4F-9E1F-D198D78E53AA}"/>
              </a:ext>
            </a:extLst>
          </p:cNvPr>
          <p:cNvPicPr>
            <a:picLocks noChangeAspect="1"/>
          </p:cNvPicPr>
          <p:nvPr userDrawn="1"/>
        </p:nvPicPr>
        <p:blipFill>
          <a:blip r:embed="rId3"/>
          <a:srcRect/>
          <a:stretch/>
        </p:blipFill>
        <p:spPr>
          <a:xfrm>
            <a:off x="-34727" y="-91834"/>
            <a:ext cx="12320391" cy="6960703"/>
          </a:xfrm>
          <a:prstGeom prst="rect">
            <a:avLst/>
          </a:prstGeom>
        </p:spPr>
      </p:pic>
    </p:spTree>
    <p:extLst>
      <p:ext uri="{BB962C8B-B14F-4D97-AF65-F5344CB8AC3E}">
        <p14:creationId xmlns:p14="http://schemas.microsoft.com/office/powerpoint/2010/main" val="1899702775"/>
      </p:ext>
    </p:extLst>
  </p:cSld>
  <p:clrMap bg1="lt1" tx1="dk1" bg2="lt2" tx2="dk2" accent1="accent1" accent2="accent2" accent3="accent3" accent4="accent4" accent5="accent5" accent6="accent6" hlink="hlink" folHlink="folHlink"/>
  <p:sldLayoutIdLst>
    <p:sldLayoutId id="2147483662" r:id="rId1"/>
  </p:sldLayoutIdLst>
  <p:transition spd="slow">
    <p:fade/>
  </p:transition>
  <p:hf hdr="0" ftr="0" dt="0"/>
  <p:txStyles>
    <p:titleStyle>
      <a:lvl1pPr algn="l" defTabSz="1218354" rtl="0" eaLnBrk="1" fontAlgn="auto" latinLnBrk="0" hangingPunct="1">
        <a:lnSpc>
          <a:spcPct val="90000"/>
        </a:lnSpc>
        <a:spcBef>
          <a:spcPct val="0"/>
        </a:spcBef>
        <a:spcAft>
          <a:spcPts val="0"/>
        </a:spcAft>
        <a:buNone/>
        <a:defRPr lang="en-GB" sz="3600" b="1" i="0" kern="1200" baseline="0" dirty="0">
          <a:solidFill>
            <a:schemeClr val="tx1"/>
          </a:solidFill>
          <a:latin typeface="Arial" panose="020B0604020202020204" pitchFamily="34" charset="0"/>
          <a:ea typeface="+mj-ea"/>
          <a:cs typeface="Arial" panose="020B0604020202020204" pitchFamily="34" charset="0"/>
        </a:defRPr>
      </a:lvl1pPr>
    </p:titleStyle>
    <p:body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354" rtl="0" eaLnBrk="1" latinLnBrk="0" hangingPunct="1">
        <a:defRPr sz="2399" kern="1200">
          <a:solidFill>
            <a:schemeClr val="tx1"/>
          </a:solidFill>
          <a:latin typeface="+mn-lt"/>
          <a:ea typeface="+mn-ea"/>
          <a:cs typeface="+mn-cs"/>
        </a:defRPr>
      </a:lvl1pPr>
      <a:lvl2pPr marL="609164" algn="l" defTabSz="1218354" rtl="0" eaLnBrk="1" latinLnBrk="0" hangingPunct="1">
        <a:defRPr sz="2399" kern="1200">
          <a:solidFill>
            <a:schemeClr val="tx1"/>
          </a:solidFill>
          <a:latin typeface="+mn-lt"/>
          <a:ea typeface="+mn-ea"/>
          <a:cs typeface="+mn-cs"/>
        </a:defRPr>
      </a:lvl2pPr>
      <a:lvl3pPr marL="1218354" algn="l" defTabSz="1218354" rtl="0" eaLnBrk="1" latinLnBrk="0" hangingPunct="1">
        <a:defRPr sz="2399" kern="1200">
          <a:solidFill>
            <a:schemeClr val="tx1"/>
          </a:solidFill>
          <a:latin typeface="+mn-lt"/>
          <a:ea typeface="+mn-ea"/>
          <a:cs typeface="+mn-cs"/>
        </a:defRPr>
      </a:lvl3pPr>
      <a:lvl4pPr marL="1827527" algn="l" defTabSz="1218354" rtl="0" eaLnBrk="1" latinLnBrk="0" hangingPunct="1">
        <a:defRPr sz="2399" kern="1200">
          <a:solidFill>
            <a:schemeClr val="tx1"/>
          </a:solidFill>
          <a:latin typeface="+mn-lt"/>
          <a:ea typeface="+mn-ea"/>
          <a:cs typeface="+mn-cs"/>
        </a:defRPr>
      </a:lvl4pPr>
      <a:lvl5pPr marL="2436708" algn="l" defTabSz="1218354" rtl="0" eaLnBrk="1" latinLnBrk="0" hangingPunct="1">
        <a:defRPr sz="2399" kern="1200">
          <a:solidFill>
            <a:schemeClr val="tx1"/>
          </a:solidFill>
          <a:latin typeface="+mn-lt"/>
          <a:ea typeface="+mn-ea"/>
          <a:cs typeface="+mn-cs"/>
        </a:defRPr>
      </a:lvl5pPr>
      <a:lvl6pPr marL="3045870" algn="l" defTabSz="1218354" rtl="0" eaLnBrk="1" latinLnBrk="0" hangingPunct="1">
        <a:defRPr sz="2399" kern="1200">
          <a:solidFill>
            <a:schemeClr val="tx1"/>
          </a:solidFill>
          <a:latin typeface="+mn-lt"/>
          <a:ea typeface="+mn-ea"/>
          <a:cs typeface="+mn-cs"/>
        </a:defRPr>
      </a:lvl6pPr>
      <a:lvl7pPr marL="3655035" algn="l" defTabSz="1218354" rtl="0" eaLnBrk="1" latinLnBrk="0" hangingPunct="1">
        <a:defRPr sz="2399" kern="1200">
          <a:solidFill>
            <a:schemeClr val="tx1"/>
          </a:solidFill>
          <a:latin typeface="+mn-lt"/>
          <a:ea typeface="+mn-ea"/>
          <a:cs typeface="+mn-cs"/>
        </a:defRPr>
      </a:lvl7pPr>
      <a:lvl8pPr marL="4264214" algn="l" defTabSz="1218354" rtl="0" eaLnBrk="1" latinLnBrk="0" hangingPunct="1">
        <a:defRPr sz="2399" kern="1200">
          <a:solidFill>
            <a:schemeClr val="tx1"/>
          </a:solidFill>
          <a:latin typeface="+mn-lt"/>
          <a:ea typeface="+mn-ea"/>
          <a:cs typeface="+mn-cs"/>
        </a:defRPr>
      </a:lvl8pPr>
      <a:lvl9pPr marL="4873388" algn="l" defTabSz="121835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08C17D-3D5B-A64D-A775-2807934944F5}"/>
              </a:ext>
            </a:extLst>
          </p:cNvPr>
          <p:cNvSpPr>
            <a:spLocks noGrp="1"/>
          </p:cNvSpPr>
          <p:nvPr>
            <p:ph type="body" idx="1"/>
          </p:nvPr>
        </p:nvSpPr>
        <p:spPr>
          <a:xfrm>
            <a:off x="-1" y="909638"/>
            <a:ext cx="12192000" cy="4957763"/>
          </a:xfrm>
          <a:prstGeom prst="rect">
            <a:avLst/>
          </a:prstGeom>
        </p:spPr>
        <p:txBody>
          <a:bodyPr vert="horz" lIns="365760" tIns="0" rIns="914400" bIns="457200" rtlCol="0">
            <a:noAutofit/>
          </a:bodyPr>
          <a:lstStyle/>
          <a:p>
            <a:pPr lvl="0"/>
            <a:r>
              <a:rPr lang="en-US"/>
              <a:t>Edit Master text styles</a:t>
            </a:r>
          </a:p>
          <a:p>
            <a:pPr lvl="3"/>
            <a:r>
              <a:rPr lang="en-US"/>
              <a:t>Second level</a:t>
            </a:r>
          </a:p>
          <a:p>
            <a:pPr lvl="4"/>
            <a:r>
              <a:rPr lang="en-US"/>
              <a:t>Third level</a:t>
            </a:r>
          </a:p>
        </p:txBody>
      </p:sp>
      <p:sp>
        <p:nvSpPr>
          <p:cNvPr id="4" name="Title Placeholder 3">
            <a:extLst>
              <a:ext uri="{FF2B5EF4-FFF2-40B4-BE49-F238E27FC236}">
                <a16:creationId xmlns:a16="http://schemas.microsoft.com/office/drawing/2014/main" id="{10D1C428-3925-DF49-BE02-9D4B59374E7F}"/>
              </a:ext>
            </a:extLst>
          </p:cNvPr>
          <p:cNvSpPr>
            <a:spLocks noGrp="1"/>
          </p:cNvSpPr>
          <p:nvPr>
            <p:ph type="title"/>
          </p:nvPr>
        </p:nvSpPr>
        <p:spPr>
          <a:xfrm>
            <a:off x="2287" y="1"/>
            <a:ext cx="12189711" cy="701675"/>
          </a:xfrm>
          <a:prstGeom prst="rect">
            <a:avLst/>
          </a:prstGeom>
        </p:spPr>
        <p:txBody>
          <a:bodyPr vert="horz" lIns="365760" tIns="365760" rIns="914400" bIns="45720" rtlCol="0" anchor="ctr">
            <a:noAutofit/>
          </a:bodyPr>
          <a:lstStyle/>
          <a:p>
            <a:r>
              <a:rPr lang="en-US"/>
              <a:t>Click to edit Master title style</a:t>
            </a:r>
          </a:p>
        </p:txBody>
      </p:sp>
      <p:sp>
        <p:nvSpPr>
          <p:cNvPr id="10" name="TextBox 9">
            <a:extLst>
              <a:ext uri="{FF2B5EF4-FFF2-40B4-BE49-F238E27FC236}">
                <a16:creationId xmlns:a16="http://schemas.microsoft.com/office/drawing/2014/main" id="{E08D8836-68A1-D34E-AAAB-A19A6028E575}"/>
              </a:ext>
            </a:extLst>
          </p:cNvPr>
          <p:cNvSpPr txBox="1"/>
          <p:nvPr userDrawn="1"/>
        </p:nvSpPr>
        <p:spPr>
          <a:xfrm>
            <a:off x="379511" y="6629400"/>
            <a:ext cx="1170497" cy="76944"/>
          </a:xfrm>
          <a:prstGeom prst="rect">
            <a:avLst/>
          </a:prstGeom>
          <a:noFill/>
        </p:spPr>
        <p:txBody>
          <a:bodyPr wrap="none" lIns="0" tIns="0" rIns="0" bIns="0" rtlCol="0">
            <a:spAutoFit/>
          </a:bodyPr>
          <a:lstStyle/>
          <a:p>
            <a:r>
              <a:rPr lang="en-US" sz="500" b="0">
                <a:solidFill>
                  <a:schemeClr val="accent3"/>
                </a:solidFill>
              </a:rPr>
              <a:t>© Cerner Corporation. All rights reserved.</a:t>
            </a:r>
          </a:p>
        </p:txBody>
      </p:sp>
      <p:pic>
        <p:nvPicPr>
          <p:cNvPr id="6" name="Picture 5">
            <a:extLst>
              <a:ext uri="{FF2B5EF4-FFF2-40B4-BE49-F238E27FC236}">
                <a16:creationId xmlns:a16="http://schemas.microsoft.com/office/drawing/2014/main" id="{F9E28754-8702-2F4F-9E1F-D198D78E53AA}"/>
              </a:ext>
            </a:extLst>
          </p:cNvPr>
          <p:cNvPicPr>
            <a:picLocks noChangeAspect="1"/>
          </p:cNvPicPr>
          <p:nvPr userDrawn="1"/>
        </p:nvPicPr>
        <p:blipFill>
          <a:blip r:embed="rId3"/>
          <a:srcRect/>
          <a:stretch/>
        </p:blipFill>
        <p:spPr>
          <a:xfrm>
            <a:off x="-34726" y="-91834"/>
            <a:ext cx="12320389" cy="6960703"/>
          </a:xfrm>
          <a:prstGeom prst="rect">
            <a:avLst/>
          </a:prstGeom>
        </p:spPr>
      </p:pic>
    </p:spTree>
    <p:extLst>
      <p:ext uri="{BB962C8B-B14F-4D97-AF65-F5344CB8AC3E}">
        <p14:creationId xmlns:p14="http://schemas.microsoft.com/office/powerpoint/2010/main" val="734102272"/>
      </p:ext>
    </p:extLst>
  </p:cSld>
  <p:clrMap bg1="lt1" tx1="dk1" bg2="lt2" tx2="dk2" accent1="accent1" accent2="accent2" accent3="accent3" accent4="accent4" accent5="accent5" accent6="accent6" hlink="hlink" folHlink="folHlink"/>
  <p:sldLayoutIdLst>
    <p:sldLayoutId id="2147483664" r:id="rId1"/>
  </p:sldLayoutIdLst>
  <p:transition spd="slow">
    <p:fade/>
  </p:transition>
  <p:hf hdr="0" ftr="0" dt="0"/>
  <p:txStyles>
    <p:titleStyle>
      <a:lvl1pPr algn="l" defTabSz="1218354" rtl="0" eaLnBrk="1" fontAlgn="auto" latinLnBrk="0" hangingPunct="1">
        <a:lnSpc>
          <a:spcPct val="90000"/>
        </a:lnSpc>
        <a:spcBef>
          <a:spcPct val="0"/>
        </a:spcBef>
        <a:spcAft>
          <a:spcPts val="0"/>
        </a:spcAft>
        <a:buNone/>
        <a:defRPr lang="en-GB" sz="3600" b="1" i="0" kern="1200" baseline="0" dirty="0">
          <a:solidFill>
            <a:schemeClr val="tx1"/>
          </a:solidFill>
          <a:latin typeface="Arial" panose="020B0604020202020204" pitchFamily="34" charset="0"/>
          <a:ea typeface="+mj-ea"/>
          <a:cs typeface="Arial" panose="020B0604020202020204" pitchFamily="34" charset="0"/>
        </a:defRPr>
      </a:lvl1pPr>
    </p:titleStyle>
    <p:body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354" rtl="0" eaLnBrk="1" latinLnBrk="0" hangingPunct="1">
        <a:defRPr sz="2399" kern="1200">
          <a:solidFill>
            <a:schemeClr val="tx1"/>
          </a:solidFill>
          <a:latin typeface="+mn-lt"/>
          <a:ea typeface="+mn-ea"/>
          <a:cs typeface="+mn-cs"/>
        </a:defRPr>
      </a:lvl1pPr>
      <a:lvl2pPr marL="609164" algn="l" defTabSz="1218354" rtl="0" eaLnBrk="1" latinLnBrk="0" hangingPunct="1">
        <a:defRPr sz="2399" kern="1200">
          <a:solidFill>
            <a:schemeClr val="tx1"/>
          </a:solidFill>
          <a:latin typeface="+mn-lt"/>
          <a:ea typeface="+mn-ea"/>
          <a:cs typeface="+mn-cs"/>
        </a:defRPr>
      </a:lvl2pPr>
      <a:lvl3pPr marL="1218354" algn="l" defTabSz="1218354" rtl="0" eaLnBrk="1" latinLnBrk="0" hangingPunct="1">
        <a:defRPr sz="2399" kern="1200">
          <a:solidFill>
            <a:schemeClr val="tx1"/>
          </a:solidFill>
          <a:latin typeface="+mn-lt"/>
          <a:ea typeface="+mn-ea"/>
          <a:cs typeface="+mn-cs"/>
        </a:defRPr>
      </a:lvl3pPr>
      <a:lvl4pPr marL="1827527" algn="l" defTabSz="1218354" rtl="0" eaLnBrk="1" latinLnBrk="0" hangingPunct="1">
        <a:defRPr sz="2399" kern="1200">
          <a:solidFill>
            <a:schemeClr val="tx1"/>
          </a:solidFill>
          <a:latin typeface="+mn-lt"/>
          <a:ea typeface="+mn-ea"/>
          <a:cs typeface="+mn-cs"/>
        </a:defRPr>
      </a:lvl4pPr>
      <a:lvl5pPr marL="2436708" algn="l" defTabSz="1218354" rtl="0" eaLnBrk="1" latinLnBrk="0" hangingPunct="1">
        <a:defRPr sz="2399" kern="1200">
          <a:solidFill>
            <a:schemeClr val="tx1"/>
          </a:solidFill>
          <a:latin typeface="+mn-lt"/>
          <a:ea typeface="+mn-ea"/>
          <a:cs typeface="+mn-cs"/>
        </a:defRPr>
      </a:lvl5pPr>
      <a:lvl6pPr marL="3045870" algn="l" defTabSz="1218354" rtl="0" eaLnBrk="1" latinLnBrk="0" hangingPunct="1">
        <a:defRPr sz="2399" kern="1200">
          <a:solidFill>
            <a:schemeClr val="tx1"/>
          </a:solidFill>
          <a:latin typeface="+mn-lt"/>
          <a:ea typeface="+mn-ea"/>
          <a:cs typeface="+mn-cs"/>
        </a:defRPr>
      </a:lvl6pPr>
      <a:lvl7pPr marL="3655035" algn="l" defTabSz="1218354" rtl="0" eaLnBrk="1" latinLnBrk="0" hangingPunct="1">
        <a:defRPr sz="2399" kern="1200">
          <a:solidFill>
            <a:schemeClr val="tx1"/>
          </a:solidFill>
          <a:latin typeface="+mn-lt"/>
          <a:ea typeface="+mn-ea"/>
          <a:cs typeface="+mn-cs"/>
        </a:defRPr>
      </a:lvl7pPr>
      <a:lvl8pPr marL="4264214" algn="l" defTabSz="1218354" rtl="0" eaLnBrk="1" latinLnBrk="0" hangingPunct="1">
        <a:defRPr sz="2399" kern="1200">
          <a:solidFill>
            <a:schemeClr val="tx1"/>
          </a:solidFill>
          <a:latin typeface="+mn-lt"/>
          <a:ea typeface="+mn-ea"/>
          <a:cs typeface="+mn-cs"/>
        </a:defRPr>
      </a:lvl8pPr>
      <a:lvl9pPr marL="4873388" algn="l" defTabSz="121835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452C3F-19ED-C14F-A53C-1CCF080AD305}"/>
              </a:ext>
            </a:extLst>
          </p:cNvPr>
          <p:cNvPicPr>
            <a:picLocks noChangeAspect="1"/>
          </p:cNvPicPr>
          <p:nvPr userDrawn="1"/>
        </p:nvPicPr>
        <p:blipFill>
          <a:blip r:embed="rId5"/>
          <a:srcRect/>
          <a:stretch/>
        </p:blipFill>
        <p:spPr>
          <a:xfrm>
            <a:off x="0" y="6337801"/>
            <a:ext cx="12191999" cy="520199"/>
          </a:xfrm>
          <a:prstGeom prst="rect">
            <a:avLst/>
          </a:prstGeom>
        </p:spPr>
      </p:pic>
      <p:sp>
        <p:nvSpPr>
          <p:cNvPr id="3" name="Text Placeholder 2">
            <a:extLst>
              <a:ext uri="{FF2B5EF4-FFF2-40B4-BE49-F238E27FC236}">
                <a16:creationId xmlns:a16="http://schemas.microsoft.com/office/drawing/2014/main" id="{DF08C17D-3D5B-A64D-A775-2807934944F5}"/>
              </a:ext>
            </a:extLst>
          </p:cNvPr>
          <p:cNvSpPr>
            <a:spLocks noGrp="1"/>
          </p:cNvSpPr>
          <p:nvPr>
            <p:ph type="body" idx="1"/>
          </p:nvPr>
        </p:nvSpPr>
        <p:spPr>
          <a:xfrm>
            <a:off x="-1" y="909638"/>
            <a:ext cx="12192000" cy="4957763"/>
          </a:xfrm>
          <a:prstGeom prst="rect">
            <a:avLst/>
          </a:prstGeom>
        </p:spPr>
        <p:txBody>
          <a:bodyPr vert="horz" lIns="365760" tIns="0" rIns="914400" bIns="457200" rtlCol="0">
            <a:noAutofit/>
          </a:bodyPr>
          <a:lstStyle/>
          <a:p>
            <a:pPr lvl="0"/>
            <a:r>
              <a:rPr lang="en-US"/>
              <a:t>Edit Master text styles</a:t>
            </a:r>
          </a:p>
          <a:p>
            <a:pPr lvl="3"/>
            <a:r>
              <a:rPr lang="en-US"/>
              <a:t>Second level</a:t>
            </a:r>
          </a:p>
          <a:p>
            <a:pPr lvl="4"/>
            <a:r>
              <a:rPr lang="en-US"/>
              <a:t>Third level</a:t>
            </a:r>
          </a:p>
        </p:txBody>
      </p:sp>
      <p:sp>
        <p:nvSpPr>
          <p:cNvPr id="4" name="Title Placeholder 3">
            <a:extLst>
              <a:ext uri="{FF2B5EF4-FFF2-40B4-BE49-F238E27FC236}">
                <a16:creationId xmlns:a16="http://schemas.microsoft.com/office/drawing/2014/main" id="{10D1C428-3925-DF49-BE02-9D4B59374E7F}"/>
              </a:ext>
            </a:extLst>
          </p:cNvPr>
          <p:cNvSpPr>
            <a:spLocks noGrp="1"/>
          </p:cNvSpPr>
          <p:nvPr>
            <p:ph type="title"/>
          </p:nvPr>
        </p:nvSpPr>
        <p:spPr>
          <a:xfrm>
            <a:off x="2287" y="1"/>
            <a:ext cx="12189711" cy="701675"/>
          </a:xfrm>
          <a:prstGeom prst="rect">
            <a:avLst/>
          </a:prstGeom>
        </p:spPr>
        <p:txBody>
          <a:bodyPr vert="horz" lIns="365760" tIns="365760" rIns="914400" bIns="45720" rtlCol="0" anchor="ctr">
            <a:noAutofit/>
          </a:bodyPr>
          <a:lstStyle/>
          <a:p>
            <a:r>
              <a:rPr lang="en-US">
                <a:solidFill>
                  <a:schemeClr val="accent3"/>
                </a:solidFill>
                <a:ea typeface="Arial"/>
                <a:sym typeface="Arial"/>
              </a:rPr>
              <a:t>Title goes here (less than 6/7 words)</a:t>
            </a:r>
            <a:endParaRPr lang="en-US"/>
          </a:p>
        </p:txBody>
      </p:sp>
      <p:sp>
        <p:nvSpPr>
          <p:cNvPr id="14" name="TextBox 13">
            <a:extLst>
              <a:ext uri="{FF2B5EF4-FFF2-40B4-BE49-F238E27FC236}">
                <a16:creationId xmlns:a16="http://schemas.microsoft.com/office/drawing/2014/main" id="{5A1C3E29-EDDD-9E44-9EED-7EFA4E457836}"/>
              </a:ext>
            </a:extLst>
          </p:cNvPr>
          <p:cNvSpPr txBox="1"/>
          <p:nvPr userDrawn="1"/>
        </p:nvSpPr>
        <p:spPr>
          <a:xfrm>
            <a:off x="379511" y="6629401"/>
            <a:ext cx="1348477" cy="92333"/>
          </a:xfrm>
          <a:prstGeom prst="rect">
            <a:avLst/>
          </a:prstGeom>
          <a:noFill/>
        </p:spPr>
        <p:txBody>
          <a:bodyPr wrap="none" lIns="0" tIns="0" rIns="0" bIns="0" rtlCol="0">
            <a:spAutoFit/>
          </a:bodyPr>
          <a:lstStyle/>
          <a:p>
            <a:r>
              <a:rPr lang="en-US" sz="600" b="0">
                <a:solidFill>
                  <a:schemeClr val="bg1"/>
                </a:solidFill>
              </a:rPr>
              <a:t>© Cerner </a:t>
            </a:r>
            <a:r>
              <a:rPr lang="en-US" sz="500" b="0">
                <a:solidFill>
                  <a:schemeClr val="bg1"/>
                </a:solidFill>
              </a:rPr>
              <a:t>Corporation</a:t>
            </a:r>
            <a:r>
              <a:rPr lang="en-US" sz="600" b="0">
                <a:solidFill>
                  <a:schemeClr val="bg1"/>
                </a:solidFill>
              </a:rPr>
              <a:t>. All rights reserved.</a:t>
            </a:r>
          </a:p>
        </p:txBody>
      </p:sp>
    </p:spTree>
    <p:extLst>
      <p:ext uri="{BB962C8B-B14F-4D97-AF65-F5344CB8AC3E}">
        <p14:creationId xmlns:p14="http://schemas.microsoft.com/office/powerpoint/2010/main" val="277857862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ransition spd="slow">
    <p:fade/>
  </p:transition>
  <p:hf hdr="0" ftr="0" dt="0"/>
  <p:txStyles>
    <p:titleStyle>
      <a:lvl1pPr algn="l" defTabSz="1218354" rtl="0" eaLnBrk="1" fontAlgn="auto" latinLnBrk="0" hangingPunct="1">
        <a:lnSpc>
          <a:spcPct val="90000"/>
        </a:lnSpc>
        <a:spcBef>
          <a:spcPct val="0"/>
        </a:spcBef>
        <a:spcAft>
          <a:spcPts val="0"/>
        </a:spcAft>
        <a:buNone/>
        <a:defRPr lang="en-GB" sz="3600" b="1" i="0" kern="1200" baseline="0" dirty="0">
          <a:solidFill>
            <a:schemeClr val="tx1"/>
          </a:solidFill>
          <a:latin typeface="Arial" panose="020B0604020202020204" pitchFamily="34" charset="0"/>
          <a:ea typeface="+mj-ea"/>
          <a:cs typeface="Arial" panose="020B0604020202020204" pitchFamily="34" charset="0"/>
        </a:defRPr>
      </a:lvl1pPr>
    </p:titleStyle>
    <p:body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354" rtl="0" eaLnBrk="1" latinLnBrk="0" hangingPunct="1">
        <a:defRPr sz="2399" kern="1200">
          <a:solidFill>
            <a:schemeClr val="tx1"/>
          </a:solidFill>
          <a:latin typeface="+mn-lt"/>
          <a:ea typeface="+mn-ea"/>
          <a:cs typeface="+mn-cs"/>
        </a:defRPr>
      </a:lvl1pPr>
      <a:lvl2pPr marL="609164" algn="l" defTabSz="1218354" rtl="0" eaLnBrk="1" latinLnBrk="0" hangingPunct="1">
        <a:defRPr sz="2399" kern="1200">
          <a:solidFill>
            <a:schemeClr val="tx1"/>
          </a:solidFill>
          <a:latin typeface="+mn-lt"/>
          <a:ea typeface="+mn-ea"/>
          <a:cs typeface="+mn-cs"/>
        </a:defRPr>
      </a:lvl2pPr>
      <a:lvl3pPr marL="1218354" algn="l" defTabSz="1218354" rtl="0" eaLnBrk="1" latinLnBrk="0" hangingPunct="1">
        <a:defRPr sz="2399" kern="1200">
          <a:solidFill>
            <a:schemeClr val="tx1"/>
          </a:solidFill>
          <a:latin typeface="+mn-lt"/>
          <a:ea typeface="+mn-ea"/>
          <a:cs typeface="+mn-cs"/>
        </a:defRPr>
      </a:lvl3pPr>
      <a:lvl4pPr marL="1827527" algn="l" defTabSz="1218354" rtl="0" eaLnBrk="1" latinLnBrk="0" hangingPunct="1">
        <a:defRPr sz="2399" kern="1200">
          <a:solidFill>
            <a:schemeClr val="tx1"/>
          </a:solidFill>
          <a:latin typeface="+mn-lt"/>
          <a:ea typeface="+mn-ea"/>
          <a:cs typeface="+mn-cs"/>
        </a:defRPr>
      </a:lvl4pPr>
      <a:lvl5pPr marL="2436708" algn="l" defTabSz="1218354" rtl="0" eaLnBrk="1" latinLnBrk="0" hangingPunct="1">
        <a:defRPr sz="2399" kern="1200">
          <a:solidFill>
            <a:schemeClr val="tx1"/>
          </a:solidFill>
          <a:latin typeface="+mn-lt"/>
          <a:ea typeface="+mn-ea"/>
          <a:cs typeface="+mn-cs"/>
        </a:defRPr>
      </a:lvl5pPr>
      <a:lvl6pPr marL="3045870" algn="l" defTabSz="1218354" rtl="0" eaLnBrk="1" latinLnBrk="0" hangingPunct="1">
        <a:defRPr sz="2399" kern="1200">
          <a:solidFill>
            <a:schemeClr val="tx1"/>
          </a:solidFill>
          <a:latin typeface="+mn-lt"/>
          <a:ea typeface="+mn-ea"/>
          <a:cs typeface="+mn-cs"/>
        </a:defRPr>
      </a:lvl6pPr>
      <a:lvl7pPr marL="3655035" algn="l" defTabSz="1218354" rtl="0" eaLnBrk="1" latinLnBrk="0" hangingPunct="1">
        <a:defRPr sz="2399" kern="1200">
          <a:solidFill>
            <a:schemeClr val="tx1"/>
          </a:solidFill>
          <a:latin typeface="+mn-lt"/>
          <a:ea typeface="+mn-ea"/>
          <a:cs typeface="+mn-cs"/>
        </a:defRPr>
      </a:lvl7pPr>
      <a:lvl8pPr marL="4264214" algn="l" defTabSz="1218354" rtl="0" eaLnBrk="1" latinLnBrk="0" hangingPunct="1">
        <a:defRPr sz="2399" kern="1200">
          <a:solidFill>
            <a:schemeClr val="tx1"/>
          </a:solidFill>
          <a:latin typeface="+mn-lt"/>
          <a:ea typeface="+mn-ea"/>
          <a:cs typeface="+mn-cs"/>
        </a:defRPr>
      </a:lvl8pPr>
      <a:lvl9pPr marL="4873388" algn="l" defTabSz="121835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hyperlink" Target="https://appauth.io/" TargetMode="Externa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0158753"/>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A113AE20-760A-3446-AE9A-3C7E16F7058B}"/>
              </a:ext>
            </a:extLst>
          </p:cNvPr>
          <p:cNvSpPr>
            <a:spLocks noGrp="1"/>
          </p:cNvSpPr>
          <p:nvPr>
            <p:ph type="title"/>
          </p:nvPr>
        </p:nvSpPr>
        <p:spPr>
          <a:xfrm>
            <a:off x="414338" y="1"/>
            <a:ext cx="10515600" cy="860612"/>
          </a:xfrm>
        </p:spPr>
        <p:txBody>
          <a:bodyPr/>
          <a:lstStyle/>
          <a:p>
            <a:r>
              <a:rPr lang="en-US" dirty="0"/>
              <a:t>Introduction</a:t>
            </a:r>
          </a:p>
        </p:txBody>
      </p:sp>
      <p:sp>
        <p:nvSpPr>
          <p:cNvPr id="4" name="Content Placeholder 5">
            <a:extLst>
              <a:ext uri="{FF2B5EF4-FFF2-40B4-BE49-F238E27FC236}">
                <a16:creationId xmlns:a16="http://schemas.microsoft.com/office/drawing/2014/main" id="{9487A8AD-9427-A14D-9183-EC50D4C332F4}"/>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Reason:  As a security framework, OAuth has a tremendous amount of investment from the security community.</a:t>
            </a:r>
          </a:p>
          <a:p>
            <a:endParaRPr lang="en-US"/>
          </a:p>
          <a:p>
            <a:r>
              <a:rPr lang="en-US"/>
              <a:t>Benefit:  The SMART® on FHIR® ecosystem can benefit from further security research and improvements being added to OAuth in the future.</a:t>
            </a:r>
          </a:p>
          <a:p>
            <a:r>
              <a:rPr lang="en-US"/>
              <a:t>Benefit:  Tools, education, articles, etc., covering the OAuth framework are commonly available.</a:t>
            </a:r>
          </a:p>
          <a:p>
            <a:endParaRPr lang="en-US" dirty="0"/>
          </a:p>
        </p:txBody>
      </p:sp>
      <p:cxnSp>
        <p:nvCxnSpPr>
          <p:cNvPr id="5" name="Straight Connector 4">
            <a:extLst>
              <a:ext uri="{FF2B5EF4-FFF2-40B4-BE49-F238E27FC236}">
                <a16:creationId xmlns:a16="http://schemas.microsoft.com/office/drawing/2014/main" id="{E824DD3B-F69A-2247-B222-353EAD406A89}"/>
              </a:ext>
            </a:extLst>
          </p:cNvPr>
          <p:cNvCxnSpPr/>
          <p:nvPr/>
        </p:nvCxnSpPr>
        <p:spPr>
          <a:xfrm>
            <a:off x="914400" y="2413000"/>
            <a:ext cx="99568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8721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1C17B0-053B-A54D-BF7A-CD50386CCB95}"/>
              </a:ext>
            </a:extLst>
          </p:cNvPr>
          <p:cNvSpPr/>
          <p:nvPr/>
        </p:nvSpPr>
        <p:spPr>
          <a:xfrm>
            <a:off x="1634394" y="2844225"/>
            <a:ext cx="8923212" cy="584775"/>
          </a:xfrm>
          <a:prstGeom prst="rect">
            <a:avLst/>
          </a:prstGeom>
        </p:spPr>
        <p:txBody>
          <a:bodyPr wrap="none">
            <a:spAutoFit/>
          </a:bodyPr>
          <a:lstStyle/>
          <a:p>
            <a:r>
              <a:rPr lang="en-US" sz="3200" dirty="0">
                <a:solidFill>
                  <a:srgbClr val="FFFFFF"/>
                </a:solidFill>
                <a:ea typeface="+mj-ea"/>
                <a:cs typeface="+mj-cs"/>
              </a:rPr>
              <a:t>Overview: Working with the OAuth 2 Framework</a:t>
            </a:r>
            <a:endParaRPr lang="en-US" sz="3200" dirty="0"/>
          </a:p>
        </p:txBody>
      </p:sp>
    </p:spTree>
    <p:extLst>
      <p:ext uri="{BB962C8B-B14F-4D97-AF65-F5344CB8AC3E}">
        <p14:creationId xmlns:p14="http://schemas.microsoft.com/office/powerpoint/2010/main" val="3303701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952538-0996-BF40-A724-2C4211C72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650" y="82550"/>
            <a:ext cx="9918700" cy="6692900"/>
          </a:xfrm>
          <a:prstGeom prst="rect">
            <a:avLst/>
          </a:prstGeom>
        </p:spPr>
      </p:pic>
    </p:spTree>
    <p:extLst>
      <p:ext uri="{BB962C8B-B14F-4D97-AF65-F5344CB8AC3E}">
        <p14:creationId xmlns:p14="http://schemas.microsoft.com/office/powerpoint/2010/main" val="1644596442"/>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AEE86E-ACD6-D643-81A4-BC9B1C8D5F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82550"/>
            <a:ext cx="10871200" cy="6692900"/>
          </a:xfrm>
          <a:prstGeom prst="rect">
            <a:avLst/>
          </a:prstGeom>
        </p:spPr>
      </p:pic>
    </p:spTree>
    <p:extLst>
      <p:ext uri="{BB962C8B-B14F-4D97-AF65-F5344CB8AC3E}">
        <p14:creationId xmlns:p14="http://schemas.microsoft.com/office/powerpoint/2010/main" val="3906722189"/>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705CF4C-B35A-134F-9C5F-3B55EE81FA1C}"/>
              </a:ext>
            </a:extLst>
          </p:cNvPr>
          <p:cNvSpPr/>
          <p:nvPr/>
        </p:nvSpPr>
        <p:spPr>
          <a:xfrm>
            <a:off x="1779754" y="2844225"/>
            <a:ext cx="8632491" cy="584775"/>
          </a:xfrm>
          <a:prstGeom prst="rect">
            <a:avLst/>
          </a:prstGeom>
        </p:spPr>
        <p:txBody>
          <a:bodyPr wrap="none">
            <a:spAutoFit/>
          </a:bodyPr>
          <a:lstStyle/>
          <a:p>
            <a:r>
              <a:rPr lang="en-US" sz="3200" dirty="0">
                <a:solidFill>
                  <a:schemeClr val="bg1"/>
                </a:solidFill>
              </a:rPr>
              <a:t>What does my application need to get started?</a:t>
            </a:r>
          </a:p>
        </p:txBody>
      </p:sp>
    </p:spTree>
    <p:extLst>
      <p:ext uri="{BB962C8B-B14F-4D97-AF65-F5344CB8AC3E}">
        <p14:creationId xmlns:p14="http://schemas.microsoft.com/office/powerpoint/2010/main" val="470888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51CBB3AD-D61D-0841-B989-ECCC3F743A4A}"/>
              </a:ext>
            </a:extLst>
          </p:cNvPr>
          <p:cNvSpPr>
            <a:spLocks noGrp="1"/>
          </p:cNvSpPr>
          <p:nvPr>
            <p:ph type="title"/>
          </p:nvPr>
        </p:nvSpPr>
        <p:spPr>
          <a:xfrm>
            <a:off x="414338" y="1"/>
            <a:ext cx="10515600" cy="860612"/>
          </a:xfrm>
        </p:spPr>
        <p:txBody>
          <a:bodyPr/>
          <a:lstStyle/>
          <a:p>
            <a:r>
              <a:rPr lang="en-US" dirty="0"/>
              <a:t>Getting Started</a:t>
            </a:r>
          </a:p>
        </p:txBody>
      </p:sp>
      <p:sp>
        <p:nvSpPr>
          <p:cNvPr id="5" name="Content Placeholder 5">
            <a:extLst>
              <a:ext uri="{FF2B5EF4-FFF2-40B4-BE49-F238E27FC236}">
                <a16:creationId xmlns:a16="http://schemas.microsoft.com/office/drawing/2014/main" id="{2A5E0689-AB2F-CC49-923A-51220E1DC544}"/>
              </a:ext>
            </a:extLst>
          </p:cNvPr>
          <p:cNvSpPr txBox="1">
            <a:spLocks/>
          </p:cNvSpPr>
          <p:nvPr/>
        </p:nvSpPr>
        <p:spPr>
          <a:xfrm>
            <a:off x="420945" y="1280161"/>
            <a:ext cx="10515600" cy="4528969"/>
          </a:xfrm>
          <a:prstGeom prst="rect">
            <a:avLst/>
          </a:prstGeom>
        </p:spPr>
        <p:txBody>
          <a:bodyPr>
            <a:normAutofit/>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dirty="0"/>
              <a:t>client identifier: A unique* identifier, assigned to your client application.</a:t>
            </a:r>
          </a:p>
          <a:p>
            <a:r>
              <a:rPr lang="en-US" dirty="0"/>
              <a:t>authorization endpoint: Used to interact with the resource owner and obtain an authorization grant. The authorization server MUST first verify the identity of the resource owner. </a:t>
            </a:r>
          </a:p>
          <a:p>
            <a:r>
              <a:rPr lang="en-US" sz="2667" dirty="0"/>
              <a:t>token endpoint: Used by the client to obtain an access token by presenting its authorization grant or refresh token.</a:t>
            </a:r>
          </a:p>
          <a:p>
            <a:endParaRPr lang="en-US" dirty="0"/>
          </a:p>
          <a:p>
            <a:endParaRPr lang="en-US" sz="3200" dirty="0"/>
          </a:p>
          <a:p>
            <a:endParaRPr lang="en-US" sz="3200" dirty="0"/>
          </a:p>
          <a:p>
            <a:endParaRPr lang="en-US" dirty="0"/>
          </a:p>
        </p:txBody>
      </p:sp>
    </p:spTree>
    <p:extLst>
      <p:ext uri="{BB962C8B-B14F-4D97-AF65-F5344CB8AC3E}">
        <p14:creationId xmlns:p14="http://schemas.microsoft.com/office/powerpoint/2010/main" val="33414985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66C98-20FE-C441-951B-C42BBA9ABF6E}"/>
              </a:ext>
            </a:extLst>
          </p:cNvPr>
          <p:cNvSpPr>
            <a:spLocks noGrp="1"/>
          </p:cNvSpPr>
          <p:nvPr>
            <p:ph type="title"/>
          </p:nvPr>
        </p:nvSpPr>
        <p:spPr>
          <a:xfrm>
            <a:off x="414338" y="1"/>
            <a:ext cx="10515600" cy="860612"/>
          </a:xfrm>
        </p:spPr>
        <p:txBody>
          <a:bodyPr/>
          <a:lstStyle/>
          <a:p>
            <a:r>
              <a:rPr lang="en-US" dirty="0"/>
              <a:t>Getting Started</a:t>
            </a:r>
          </a:p>
        </p:txBody>
      </p:sp>
      <p:sp>
        <p:nvSpPr>
          <p:cNvPr id="3" name="Content Placeholder 2">
            <a:extLst>
              <a:ext uri="{FF2B5EF4-FFF2-40B4-BE49-F238E27FC236}">
                <a16:creationId xmlns:a16="http://schemas.microsoft.com/office/drawing/2014/main" id="{F6CCF606-9463-F749-9E9C-5BF0AD53960A}"/>
              </a:ext>
            </a:extLst>
          </p:cNvPr>
          <p:cNvSpPr txBox="1">
            <a:spLocks/>
          </p:cNvSpPr>
          <p:nvPr/>
        </p:nvSpPr>
        <p:spPr>
          <a:xfrm>
            <a:off x="420945" y="1280161"/>
            <a:ext cx="10515600" cy="4528969"/>
          </a:xfrm>
          <a:prstGeom prst="rect">
            <a:avLst/>
          </a:prstGeom>
        </p:spPr>
        <p:txBody>
          <a:bodyPr>
            <a:normAutofit/>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redirection endpoint:  A URI to which the authorization server will send the user-agent back once access is granted (or denied).</a:t>
            </a:r>
          </a:p>
          <a:p>
            <a:r>
              <a:rPr lang="en-US"/>
              <a:t>scope: The extent of access being requested by an application during grant and token requests.</a:t>
            </a:r>
          </a:p>
          <a:p>
            <a:r>
              <a:rPr lang="en-US"/>
              <a:t>client credentials: secret material “used for authenticating with the authorization server (e.g., password, public/private key pair).” (optional based on workflow)</a:t>
            </a:r>
          </a:p>
          <a:p>
            <a:endParaRPr lang="en-US"/>
          </a:p>
          <a:p>
            <a:endParaRPr lang="en-US" dirty="0"/>
          </a:p>
        </p:txBody>
      </p:sp>
    </p:spTree>
    <p:extLst>
      <p:ext uri="{BB962C8B-B14F-4D97-AF65-F5344CB8AC3E}">
        <p14:creationId xmlns:p14="http://schemas.microsoft.com/office/powerpoint/2010/main" val="6524248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467667-3454-D74D-8435-ADD404062B92}"/>
              </a:ext>
            </a:extLst>
          </p:cNvPr>
          <p:cNvSpPr txBox="1"/>
          <p:nvPr/>
        </p:nvSpPr>
        <p:spPr>
          <a:xfrm>
            <a:off x="711200" y="263795"/>
            <a:ext cx="10871200" cy="666786"/>
          </a:xfrm>
          <a:prstGeom prst="rect">
            <a:avLst/>
          </a:prstGeom>
          <a:noFill/>
        </p:spPr>
        <p:txBody>
          <a:bodyPr wrap="square" rtlCol="0" anchor="ctr">
            <a:spAutoFit/>
          </a:bodyPr>
          <a:lstStyle/>
          <a:p>
            <a:pPr algn="ctr"/>
            <a:r>
              <a:rPr lang="en-US" sz="3733" b="0" dirty="0"/>
              <a:t>“Authorization Code” Flow</a:t>
            </a:r>
          </a:p>
        </p:txBody>
      </p:sp>
      <p:sp>
        <p:nvSpPr>
          <p:cNvPr id="4" name="Rectangle 3">
            <a:extLst>
              <a:ext uri="{FF2B5EF4-FFF2-40B4-BE49-F238E27FC236}">
                <a16:creationId xmlns:a16="http://schemas.microsoft.com/office/drawing/2014/main" id="{E11AECC1-0C72-994E-B2CD-903CE46D968B}"/>
              </a:ext>
            </a:extLst>
          </p:cNvPr>
          <p:cNvSpPr/>
          <p:nvPr/>
        </p:nvSpPr>
        <p:spPr>
          <a:xfrm>
            <a:off x="2743200" y="1193800"/>
            <a:ext cx="7061200" cy="5405006"/>
          </a:xfrm>
          <a:prstGeom prst="rect">
            <a:avLst/>
          </a:prstGeom>
        </p:spPr>
        <p:txBody>
          <a:bodyPr wrap="square">
            <a:spAutoFit/>
          </a:bodyPr>
          <a:lstStyle/>
          <a:p>
            <a:r>
              <a:rPr lang="en-US" sz="1333" b="0" dirty="0">
                <a:latin typeface="Consolas" panose="020B0609020204030204" pitchFamily="49" charset="0"/>
                <a:cs typeface="Consolas" panose="020B0609020204030204" pitchFamily="49" charset="0"/>
              </a:rPr>
              <a:t>     +----------+</a:t>
            </a:r>
          </a:p>
          <a:p>
            <a:r>
              <a:rPr lang="en-US" sz="1333" b="0" dirty="0">
                <a:latin typeface="Consolas" panose="020B0609020204030204" pitchFamily="49" charset="0"/>
                <a:cs typeface="Consolas" panose="020B0609020204030204" pitchFamily="49" charset="0"/>
              </a:rPr>
              <a:t>     | Resource |</a:t>
            </a:r>
          </a:p>
          <a:p>
            <a:r>
              <a:rPr lang="en-US" sz="1333" b="0" dirty="0">
                <a:latin typeface="Consolas" panose="020B0609020204030204" pitchFamily="49" charset="0"/>
                <a:cs typeface="Consolas" panose="020B0609020204030204" pitchFamily="49" charset="0"/>
              </a:rPr>
              <a:t>     |   Owner  |</a:t>
            </a:r>
          </a:p>
          <a:p>
            <a:r>
              <a:rPr lang="en-US" sz="1333" b="0" dirty="0">
                <a:latin typeface="Consolas" panose="020B0609020204030204" pitchFamily="49" charset="0"/>
                <a:cs typeface="Consolas" panose="020B0609020204030204" pitchFamily="49" charset="0"/>
              </a:rPr>
              <a:t>     |          |</a:t>
            </a:r>
          </a:p>
          <a:p>
            <a:r>
              <a:rPr lang="en-US" sz="1333" b="0" dirty="0">
                <a:latin typeface="Consolas" panose="020B0609020204030204" pitchFamily="49" charset="0"/>
                <a:cs typeface="Consolas" panose="020B0609020204030204" pitchFamily="49" charset="0"/>
              </a:rPr>
              <a:t>     +----------+</a:t>
            </a:r>
          </a:p>
          <a:p>
            <a:r>
              <a:rPr lang="en-US" sz="1333" b="0" dirty="0">
                <a:latin typeface="Consolas" panose="020B0609020204030204" pitchFamily="49" charset="0"/>
                <a:cs typeface="Consolas" panose="020B0609020204030204" pitchFamily="49" charset="0"/>
              </a:rPr>
              <a:t>          ^</a:t>
            </a:r>
          </a:p>
          <a:p>
            <a:r>
              <a:rPr lang="en-US" sz="1333" b="0" dirty="0">
                <a:latin typeface="Consolas" panose="020B0609020204030204" pitchFamily="49" charset="0"/>
                <a:cs typeface="Consolas" panose="020B0609020204030204" pitchFamily="49" charset="0"/>
              </a:rPr>
              <a:t>          |</a:t>
            </a:r>
          </a:p>
          <a:p>
            <a:r>
              <a:rPr lang="en-US" sz="1333" b="0" dirty="0">
                <a:latin typeface="Consolas" panose="020B0609020204030204" pitchFamily="49" charset="0"/>
                <a:cs typeface="Consolas" panose="020B0609020204030204" pitchFamily="49" charset="0"/>
              </a:rPr>
              <a:t>         (B)</a:t>
            </a:r>
          </a:p>
          <a:p>
            <a:r>
              <a:rPr lang="en-US" sz="1333" b="0" dirty="0">
                <a:latin typeface="Consolas" panose="020B0609020204030204" pitchFamily="49" charset="0"/>
                <a:cs typeface="Consolas" panose="020B0609020204030204" pitchFamily="49" charset="0"/>
              </a:rPr>
              <a:t>     +----|-----+          Client Identifier      +---------------+</a:t>
            </a:r>
          </a:p>
          <a:p>
            <a:r>
              <a:rPr lang="en-US" sz="1333" b="0" dirty="0">
                <a:latin typeface="Consolas" panose="020B0609020204030204" pitchFamily="49" charset="0"/>
                <a:cs typeface="Consolas" panose="020B0609020204030204" pitchFamily="49" charset="0"/>
              </a:rPr>
              <a:t>     |         -+----(A)-- &amp; Redirection URI ----&gt;|               |</a:t>
            </a:r>
          </a:p>
          <a:p>
            <a:r>
              <a:rPr lang="en-US" sz="1333" b="0" dirty="0">
                <a:latin typeface="Consolas" panose="020B0609020204030204" pitchFamily="49" charset="0"/>
                <a:cs typeface="Consolas" panose="020B0609020204030204" pitchFamily="49" charset="0"/>
              </a:rPr>
              <a:t>     |  User-   |                                 | Authorization |</a:t>
            </a:r>
          </a:p>
          <a:p>
            <a:r>
              <a:rPr lang="en-US" sz="1333" b="0" dirty="0">
                <a:latin typeface="Consolas" panose="020B0609020204030204" pitchFamily="49" charset="0"/>
                <a:cs typeface="Consolas" panose="020B0609020204030204" pitchFamily="49" charset="0"/>
              </a:rPr>
              <a:t>     |  Agent  -+----(B)-- User authenticates ---&gt;|     Server    |</a:t>
            </a:r>
          </a:p>
          <a:p>
            <a:r>
              <a:rPr lang="en-US" sz="1333" b="0" dirty="0">
                <a:latin typeface="Consolas" panose="020B0609020204030204" pitchFamily="49" charset="0"/>
                <a:cs typeface="Consolas" panose="020B0609020204030204" pitchFamily="49" charset="0"/>
              </a:rPr>
              <a:t>     |          |                                 |               |</a:t>
            </a:r>
          </a:p>
          <a:p>
            <a:r>
              <a:rPr lang="en-US" sz="1333" b="0" dirty="0">
                <a:latin typeface="Consolas" panose="020B0609020204030204" pitchFamily="49" charset="0"/>
                <a:cs typeface="Consolas" panose="020B0609020204030204" pitchFamily="49" charset="0"/>
              </a:rPr>
              <a:t>     |         -+----(C)-- Authorization Code ---&lt;|               |</a:t>
            </a:r>
          </a:p>
          <a:p>
            <a:r>
              <a:rPr lang="en-US" sz="1333" b="0" dirty="0">
                <a:latin typeface="Consolas" panose="020B0609020204030204" pitchFamily="49" charset="0"/>
                <a:cs typeface="Consolas" panose="020B0609020204030204" pitchFamily="49" charset="0"/>
              </a:rPr>
              <a:t>     +-|----|---+                                 +---------------+</a:t>
            </a:r>
          </a:p>
          <a:p>
            <a:r>
              <a:rPr lang="en-US" sz="1333" b="0" dirty="0">
                <a:latin typeface="Consolas" panose="020B0609020204030204" pitchFamily="49" charset="0"/>
                <a:cs typeface="Consolas" panose="020B0609020204030204" pitchFamily="49" charset="0"/>
              </a:rPr>
              <a:t>       |    |                                         ^      v</a:t>
            </a:r>
          </a:p>
          <a:p>
            <a:r>
              <a:rPr lang="en-US" sz="1333" b="0" dirty="0">
                <a:latin typeface="Consolas" panose="020B0609020204030204" pitchFamily="49" charset="0"/>
                <a:cs typeface="Consolas" panose="020B0609020204030204" pitchFamily="49" charset="0"/>
              </a:rPr>
              <a:t>      (A)  (C)                                        |      |</a:t>
            </a:r>
          </a:p>
          <a:p>
            <a:r>
              <a:rPr lang="en-US" sz="1333" b="0" dirty="0">
                <a:latin typeface="Consolas" panose="020B0609020204030204" pitchFamily="49" charset="0"/>
                <a:cs typeface="Consolas" panose="020B0609020204030204" pitchFamily="49" charset="0"/>
              </a:rPr>
              <a:t>       |    |                                         |      |</a:t>
            </a:r>
          </a:p>
          <a:p>
            <a:r>
              <a:rPr lang="en-US" sz="1333" b="0" dirty="0">
                <a:latin typeface="Consolas" panose="020B0609020204030204" pitchFamily="49" charset="0"/>
                <a:cs typeface="Consolas" panose="020B0609020204030204" pitchFamily="49" charset="0"/>
              </a:rPr>
              <a:t>       ^    v                                         |      |</a:t>
            </a:r>
          </a:p>
          <a:p>
            <a:r>
              <a:rPr lang="en-US" sz="1333" b="0" dirty="0">
                <a:latin typeface="Consolas" panose="020B0609020204030204" pitchFamily="49" charset="0"/>
                <a:cs typeface="Consolas" panose="020B0609020204030204" pitchFamily="49" charset="0"/>
              </a:rPr>
              <a:t>     +---------+                                      |      |</a:t>
            </a:r>
          </a:p>
          <a:p>
            <a:r>
              <a:rPr lang="en-US" sz="1333" b="0" dirty="0">
                <a:latin typeface="Consolas" panose="020B0609020204030204" pitchFamily="49" charset="0"/>
                <a:cs typeface="Consolas" panose="020B0609020204030204" pitchFamily="49" charset="0"/>
              </a:rPr>
              <a:t>     |         |&gt;---(D)-- Authorization Code ---------'      |</a:t>
            </a:r>
          </a:p>
          <a:p>
            <a:r>
              <a:rPr lang="en-US" sz="1333" b="0" dirty="0">
                <a:latin typeface="Consolas" panose="020B0609020204030204" pitchFamily="49" charset="0"/>
                <a:cs typeface="Consolas" panose="020B0609020204030204" pitchFamily="49" charset="0"/>
              </a:rPr>
              <a:t>     |  Client |          &amp; Redirection URI                  |</a:t>
            </a:r>
          </a:p>
          <a:p>
            <a:r>
              <a:rPr lang="en-US" sz="1333" b="0" dirty="0">
                <a:latin typeface="Consolas" panose="020B0609020204030204" pitchFamily="49" charset="0"/>
                <a:cs typeface="Consolas" panose="020B0609020204030204" pitchFamily="49" charset="0"/>
              </a:rPr>
              <a:t>     |         |                                             |</a:t>
            </a:r>
          </a:p>
          <a:p>
            <a:r>
              <a:rPr lang="en-US" sz="1333" b="0" dirty="0">
                <a:latin typeface="Consolas" panose="020B0609020204030204" pitchFamily="49" charset="0"/>
                <a:cs typeface="Consolas" panose="020B0609020204030204" pitchFamily="49" charset="0"/>
              </a:rPr>
              <a:t>     |         |&lt;---(E)----- Access Token -------------------'</a:t>
            </a:r>
          </a:p>
          <a:p>
            <a:r>
              <a:rPr lang="en-US" sz="1333" b="0" dirty="0">
                <a:latin typeface="Consolas" panose="020B0609020204030204" pitchFamily="49" charset="0"/>
                <a:cs typeface="Consolas" panose="020B0609020204030204" pitchFamily="49" charset="0"/>
              </a:rPr>
              <a:t>     +---------+       (w/ Optional Refresh Token)</a:t>
            </a:r>
          </a:p>
          <a:p>
            <a:endParaRPr lang="en-US" sz="12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82195581"/>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EFEA4E0B-276A-9B48-88F1-D09A43A843CF}"/>
              </a:ext>
            </a:extLst>
          </p:cNvPr>
          <p:cNvSpPr>
            <a:spLocks noGrp="1"/>
          </p:cNvSpPr>
          <p:nvPr>
            <p:ph type="title"/>
          </p:nvPr>
        </p:nvSpPr>
        <p:spPr>
          <a:xfrm>
            <a:off x="414338" y="1"/>
            <a:ext cx="10515600" cy="860612"/>
          </a:xfrm>
        </p:spPr>
        <p:txBody>
          <a:bodyPr/>
          <a:lstStyle/>
          <a:p>
            <a:r>
              <a:rPr lang="en-US" dirty="0"/>
              <a:t>Lab 1: Authorization Code Flow</a:t>
            </a:r>
          </a:p>
        </p:txBody>
      </p:sp>
      <p:sp>
        <p:nvSpPr>
          <p:cNvPr id="3" name="Content Placeholder 5">
            <a:extLst>
              <a:ext uri="{FF2B5EF4-FFF2-40B4-BE49-F238E27FC236}">
                <a16:creationId xmlns:a16="http://schemas.microsoft.com/office/drawing/2014/main" id="{D4F220F4-E5DD-A24B-BCFF-6099DD85F752}"/>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These labs use Cerner’s “Authorization Demo”.  This web site allows developers to experiment with SMART® on FHIR® authorization servers and see the OAuth protocol interactions in action.</a:t>
            </a:r>
          </a:p>
          <a:p>
            <a:endParaRPr lang="en-US"/>
          </a:p>
          <a:p>
            <a:pPr algn="ctr"/>
            <a:r>
              <a:rPr lang="en-US" sz="5333"/>
              <a:t>http://bit.ly/2uV5OlQ</a:t>
            </a:r>
          </a:p>
          <a:p>
            <a:endParaRPr lang="en-US" dirty="0"/>
          </a:p>
        </p:txBody>
      </p:sp>
    </p:spTree>
    <p:extLst>
      <p:ext uri="{BB962C8B-B14F-4D97-AF65-F5344CB8AC3E}">
        <p14:creationId xmlns:p14="http://schemas.microsoft.com/office/powerpoint/2010/main" val="2848508600"/>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58953F-598D-0046-B038-48856A95F045}"/>
              </a:ext>
            </a:extLst>
          </p:cNvPr>
          <p:cNvSpPr/>
          <p:nvPr/>
        </p:nvSpPr>
        <p:spPr>
          <a:xfrm>
            <a:off x="3771485" y="2844225"/>
            <a:ext cx="4649030" cy="584775"/>
          </a:xfrm>
          <a:prstGeom prst="rect">
            <a:avLst/>
          </a:prstGeom>
        </p:spPr>
        <p:txBody>
          <a:bodyPr wrap="none">
            <a:spAutoFit/>
          </a:bodyPr>
          <a:lstStyle/>
          <a:p>
            <a:r>
              <a:rPr lang="en-US" sz="3200" dirty="0">
                <a:solidFill>
                  <a:schemeClr val="bg1"/>
                </a:solidFill>
              </a:rPr>
              <a:t>Authorization Code Flow</a:t>
            </a:r>
          </a:p>
        </p:txBody>
      </p:sp>
    </p:spTree>
    <p:extLst>
      <p:ext uri="{BB962C8B-B14F-4D97-AF65-F5344CB8AC3E}">
        <p14:creationId xmlns:p14="http://schemas.microsoft.com/office/powerpoint/2010/main" val="2365412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6571ADFE-A31C-4941-BF82-90A8B96BA002}"/>
              </a:ext>
            </a:extLst>
          </p:cNvPr>
          <p:cNvSpPr txBox="1">
            <a:spLocks/>
          </p:cNvSpPr>
          <p:nvPr/>
        </p:nvSpPr>
        <p:spPr>
          <a:xfrm>
            <a:off x="5962812" y="4966150"/>
            <a:ext cx="5346541" cy="417164"/>
          </a:xfrm>
          <a:prstGeom prst="rect">
            <a:avLst/>
          </a:prstGeom>
        </p:spPr>
        <p:txBody>
          <a:bodyPr>
            <a:normAutofit/>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sz="2000" dirty="0">
                <a:solidFill>
                  <a:schemeClr val="bg1"/>
                </a:solidFill>
              </a:rPr>
              <a:t>Hank </a:t>
            </a:r>
            <a:r>
              <a:rPr lang="en-US" sz="2000" dirty="0" err="1">
                <a:solidFill>
                  <a:schemeClr val="bg1"/>
                </a:solidFill>
              </a:rPr>
              <a:t>DeDona</a:t>
            </a:r>
            <a:endParaRPr lang="en-US" sz="2000" dirty="0">
              <a:solidFill>
                <a:schemeClr val="bg1"/>
              </a:solidFill>
            </a:endParaRPr>
          </a:p>
        </p:txBody>
      </p:sp>
      <p:sp>
        <p:nvSpPr>
          <p:cNvPr id="4" name="Text Placeholder 2">
            <a:extLst>
              <a:ext uri="{FF2B5EF4-FFF2-40B4-BE49-F238E27FC236}">
                <a16:creationId xmlns:a16="http://schemas.microsoft.com/office/drawing/2014/main" id="{86EAAD6C-0ECD-9347-B281-6CDD2882E610}"/>
              </a:ext>
            </a:extLst>
          </p:cNvPr>
          <p:cNvSpPr txBox="1">
            <a:spLocks/>
          </p:cNvSpPr>
          <p:nvPr/>
        </p:nvSpPr>
        <p:spPr>
          <a:xfrm>
            <a:off x="5962812" y="5390602"/>
            <a:ext cx="6047956" cy="287257"/>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dirty="0">
                <a:solidFill>
                  <a:schemeClr val="bg1"/>
                </a:solidFill>
              </a:rPr>
              <a:t>Cloud Identity and Access Management</a:t>
            </a:r>
          </a:p>
        </p:txBody>
      </p:sp>
      <p:sp>
        <p:nvSpPr>
          <p:cNvPr id="5" name="Title 4">
            <a:extLst>
              <a:ext uri="{FF2B5EF4-FFF2-40B4-BE49-F238E27FC236}">
                <a16:creationId xmlns:a16="http://schemas.microsoft.com/office/drawing/2014/main" id="{6D98836D-0E6E-284F-8182-303C257F6357}"/>
              </a:ext>
            </a:extLst>
          </p:cNvPr>
          <p:cNvSpPr txBox="1">
            <a:spLocks/>
          </p:cNvSpPr>
          <p:nvPr/>
        </p:nvSpPr>
        <p:spPr>
          <a:xfrm>
            <a:off x="5962812" y="3650876"/>
            <a:ext cx="5816600" cy="541867"/>
          </a:xfrm>
          <a:prstGeom prst="rect">
            <a:avLst/>
          </a:prstGeom>
        </p:spPr>
        <p:txBody>
          <a:bodyPr/>
          <a:lstStyle>
            <a:lvl1pPr algn="l" defTabSz="1218354" rtl="0" eaLnBrk="1" fontAlgn="auto" latinLnBrk="0" hangingPunct="1">
              <a:lnSpc>
                <a:spcPct val="90000"/>
              </a:lnSpc>
              <a:spcBef>
                <a:spcPct val="0"/>
              </a:spcBef>
              <a:spcAft>
                <a:spcPts val="0"/>
              </a:spcAft>
              <a:buNone/>
              <a:defRPr lang="en-GB" sz="3600" b="1" i="0" kern="1200" baseline="0" dirty="0">
                <a:solidFill>
                  <a:schemeClr val="tx1"/>
                </a:solidFill>
                <a:latin typeface="Arial" panose="020B0604020202020204" pitchFamily="34" charset="0"/>
                <a:ea typeface="+mj-ea"/>
                <a:cs typeface="Arial" panose="020B0604020202020204" pitchFamily="34" charset="0"/>
              </a:defRPr>
            </a:lvl1pPr>
          </a:lstStyle>
          <a:p>
            <a:pPr>
              <a:lnSpc>
                <a:spcPct val="100000"/>
              </a:lnSpc>
            </a:pPr>
            <a:r>
              <a:rPr lang="en-US" dirty="0">
                <a:solidFill>
                  <a:srgbClr val="FFFFFF"/>
                </a:solidFill>
              </a:rPr>
              <a:t>SMART on FHIR Authorization</a:t>
            </a:r>
            <a:endParaRPr lang="en-US" dirty="0"/>
          </a:p>
        </p:txBody>
      </p:sp>
      <p:sp>
        <p:nvSpPr>
          <p:cNvPr id="6" name="TextBox 5">
            <a:extLst>
              <a:ext uri="{FF2B5EF4-FFF2-40B4-BE49-F238E27FC236}">
                <a16:creationId xmlns:a16="http://schemas.microsoft.com/office/drawing/2014/main" id="{4CB31E77-A54B-9649-9041-539BA709CA6F}"/>
              </a:ext>
            </a:extLst>
          </p:cNvPr>
          <p:cNvSpPr txBox="1"/>
          <p:nvPr/>
        </p:nvSpPr>
        <p:spPr>
          <a:xfrm>
            <a:off x="1416909" y="685109"/>
            <a:ext cx="3919827" cy="861774"/>
          </a:xfrm>
          <a:prstGeom prst="rect">
            <a:avLst/>
          </a:prstGeom>
          <a:noFill/>
        </p:spPr>
        <p:txBody>
          <a:bodyPr wrap="square" lIns="0" tIns="0" rIns="0" bIns="0" rtlCol="0">
            <a:spAutoFit/>
          </a:bodyPr>
          <a:lstStyle/>
          <a:p>
            <a:r>
              <a:rPr lang="en-US" sz="2800" dirty="0">
                <a:solidFill>
                  <a:srgbClr val="FFFFFF"/>
                </a:solidFill>
              </a:rPr>
              <a:t>Cerner Code Learning  Lab CHC 2019</a:t>
            </a:r>
            <a:endParaRPr lang="en-US" sz="28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9128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3CBF3CB-10F0-C74C-A286-56315DE4FC02}"/>
              </a:ext>
            </a:extLst>
          </p:cNvPr>
          <p:cNvSpPr>
            <a:spLocks noGrp="1"/>
          </p:cNvSpPr>
          <p:nvPr>
            <p:ph type="title"/>
          </p:nvPr>
        </p:nvSpPr>
        <p:spPr>
          <a:xfrm>
            <a:off x="414338" y="1"/>
            <a:ext cx="10515600" cy="860612"/>
          </a:xfrm>
        </p:spPr>
        <p:txBody>
          <a:bodyPr/>
          <a:lstStyle/>
          <a:p>
            <a:r>
              <a:rPr lang="en-US" dirty="0"/>
              <a:t>Authorization Code Flow</a:t>
            </a:r>
          </a:p>
        </p:txBody>
      </p:sp>
      <p:sp>
        <p:nvSpPr>
          <p:cNvPr id="3" name="Content Placeholder 3">
            <a:extLst>
              <a:ext uri="{FF2B5EF4-FFF2-40B4-BE49-F238E27FC236}">
                <a16:creationId xmlns:a16="http://schemas.microsoft.com/office/drawing/2014/main" id="{9447076A-C240-9D4D-8A54-6469AC6D0F5A}"/>
              </a:ext>
            </a:extLst>
          </p:cNvPr>
          <p:cNvSpPr txBox="1">
            <a:spLocks/>
          </p:cNvSpPr>
          <p:nvPr/>
        </p:nvSpPr>
        <p:spPr>
          <a:xfrm>
            <a:off x="420945" y="1280161"/>
            <a:ext cx="10515600" cy="4528969"/>
          </a:xfrm>
          <a:prstGeom prst="rect">
            <a:avLst/>
          </a:prstGeom>
        </p:spPr>
        <p:txBody>
          <a:bodyPr>
            <a:normAutofit/>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High-level steps:</a:t>
            </a:r>
          </a:p>
          <a:p>
            <a:endParaRPr lang="en-US"/>
          </a:p>
          <a:p>
            <a:r>
              <a:rPr lang="en-US"/>
              <a:t>Construct an authorization request URL.</a:t>
            </a:r>
          </a:p>
          <a:p>
            <a:r>
              <a:rPr lang="en-US"/>
              <a:t>Open the URL in an appropriate user-agent.</a:t>
            </a:r>
          </a:p>
          <a:p>
            <a:r>
              <a:rPr lang="en-US"/>
              <a:t>User / user-agent interaction occurs.</a:t>
            </a:r>
          </a:p>
          <a:p>
            <a:r>
              <a:rPr lang="en-US"/>
              <a:t>Parse and validate the grant response.</a:t>
            </a:r>
          </a:p>
          <a:p>
            <a:r>
              <a:rPr lang="en-US"/>
              <a:t>Request a token using the code from the grant response.</a:t>
            </a:r>
          </a:p>
          <a:p>
            <a:r>
              <a:rPr lang="en-US"/>
              <a:t>Parse the token response.</a:t>
            </a:r>
          </a:p>
          <a:p>
            <a:r>
              <a:rPr lang="en-US"/>
              <a:t>Utilize the token to access a protected resource.</a:t>
            </a:r>
          </a:p>
          <a:p>
            <a:endParaRPr lang="en-US"/>
          </a:p>
          <a:p>
            <a:endParaRPr lang="en-US"/>
          </a:p>
          <a:p>
            <a:endParaRPr lang="en-US"/>
          </a:p>
          <a:p>
            <a:endParaRPr lang="en-US"/>
          </a:p>
          <a:p>
            <a:endParaRPr lang="en-US" dirty="0"/>
          </a:p>
        </p:txBody>
      </p:sp>
    </p:spTree>
    <p:extLst>
      <p:ext uri="{BB962C8B-B14F-4D97-AF65-F5344CB8AC3E}">
        <p14:creationId xmlns:p14="http://schemas.microsoft.com/office/powerpoint/2010/main" val="217388237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EABE130A-FE17-1C45-AC89-9C0FAEDF1EB3}"/>
              </a:ext>
            </a:extLst>
          </p:cNvPr>
          <p:cNvSpPr>
            <a:spLocks noGrp="1"/>
          </p:cNvSpPr>
          <p:nvPr>
            <p:ph type="title"/>
          </p:nvPr>
        </p:nvSpPr>
        <p:spPr>
          <a:xfrm>
            <a:off x="414338" y="1"/>
            <a:ext cx="10515600" cy="860612"/>
          </a:xfrm>
        </p:spPr>
        <p:txBody>
          <a:bodyPr/>
          <a:lstStyle/>
          <a:p>
            <a:r>
              <a:rPr lang="en-US" dirty="0"/>
              <a:t>Authorization Code Flow</a:t>
            </a:r>
          </a:p>
        </p:txBody>
      </p:sp>
      <p:sp>
        <p:nvSpPr>
          <p:cNvPr id="3" name="Content Placeholder 5">
            <a:extLst>
              <a:ext uri="{FF2B5EF4-FFF2-40B4-BE49-F238E27FC236}">
                <a16:creationId xmlns:a16="http://schemas.microsoft.com/office/drawing/2014/main" id="{707892BA-1BEB-CD44-8F63-226F7A635E8A}"/>
              </a:ext>
            </a:extLst>
          </p:cNvPr>
          <p:cNvSpPr txBox="1">
            <a:spLocks/>
          </p:cNvSpPr>
          <p:nvPr/>
        </p:nvSpPr>
        <p:spPr>
          <a:xfrm>
            <a:off x="420945" y="1280161"/>
            <a:ext cx="10515600" cy="4528969"/>
          </a:xfrm>
          <a:prstGeom prst="rect">
            <a:avLst/>
          </a:prstGeom>
        </p:spPr>
        <p:txBody>
          <a:bodyPr>
            <a:normAutofit/>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The authorization grant requests and responses are passed using an x-www-form-urlencoded query string, appended to the authorization endpoint and redirection URIs, respectively.</a:t>
            </a:r>
          </a:p>
          <a:p>
            <a:endParaRPr lang="en-US" dirty="0"/>
          </a:p>
        </p:txBody>
      </p:sp>
    </p:spTree>
    <p:extLst>
      <p:ext uri="{BB962C8B-B14F-4D97-AF65-F5344CB8AC3E}">
        <p14:creationId xmlns:p14="http://schemas.microsoft.com/office/powerpoint/2010/main" val="3435473182"/>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1F3BDA36-A858-4C4D-8D1F-1408B2936B57}"/>
              </a:ext>
            </a:extLst>
          </p:cNvPr>
          <p:cNvSpPr>
            <a:spLocks noGrp="1"/>
          </p:cNvSpPr>
          <p:nvPr>
            <p:ph type="title"/>
          </p:nvPr>
        </p:nvSpPr>
        <p:spPr>
          <a:xfrm>
            <a:off x="414338" y="1"/>
            <a:ext cx="10515600" cy="860612"/>
          </a:xfrm>
        </p:spPr>
        <p:txBody>
          <a:bodyPr/>
          <a:lstStyle/>
          <a:p>
            <a:r>
              <a:rPr lang="en-US" dirty="0"/>
              <a:t>Authorization Code Flow</a:t>
            </a:r>
          </a:p>
        </p:txBody>
      </p:sp>
      <p:sp>
        <p:nvSpPr>
          <p:cNvPr id="3" name="Content Placeholder 5">
            <a:extLst>
              <a:ext uri="{FF2B5EF4-FFF2-40B4-BE49-F238E27FC236}">
                <a16:creationId xmlns:a16="http://schemas.microsoft.com/office/drawing/2014/main" id="{408045B4-60FC-2E42-B9A4-E7A29A7BDC11}"/>
              </a:ext>
            </a:extLst>
          </p:cNvPr>
          <p:cNvSpPr txBox="1">
            <a:spLocks/>
          </p:cNvSpPr>
          <p:nvPr/>
        </p:nvSpPr>
        <p:spPr>
          <a:xfrm>
            <a:off x="420945" y="1280161"/>
            <a:ext cx="10515600" cy="4528969"/>
          </a:xfrm>
          <a:prstGeom prst="rect">
            <a:avLst/>
          </a:prstGeom>
        </p:spPr>
        <p:txBody>
          <a:bodyPr>
            <a:normAutofit/>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dirty="0"/>
              <a:t>Query parameters in the authorization request:</a:t>
            </a:r>
          </a:p>
          <a:p>
            <a:endParaRPr lang="en-US" dirty="0"/>
          </a:p>
          <a:p>
            <a:r>
              <a:rPr lang="en-US" dirty="0" err="1"/>
              <a:t>client_id</a:t>
            </a:r>
            <a:r>
              <a:rPr lang="en-US" dirty="0"/>
              <a:t>: The identifier of your client application.</a:t>
            </a:r>
          </a:p>
          <a:p>
            <a:r>
              <a:rPr lang="en-US" dirty="0"/>
              <a:t>state: The “state” parameter, sent by your application, used to verify that the code did not originate from another device (cross-site attacks.)</a:t>
            </a:r>
          </a:p>
          <a:p>
            <a:r>
              <a:rPr lang="en-US" dirty="0"/>
              <a:t>scope:  The space-delimited scopes your application is requesting.</a:t>
            </a:r>
          </a:p>
          <a:p>
            <a:r>
              <a:rPr lang="en-US" dirty="0" err="1"/>
              <a:t>aud</a:t>
            </a:r>
            <a:r>
              <a:rPr lang="en-US" dirty="0"/>
              <a:t>: The base FHIR URL</a:t>
            </a:r>
          </a:p>
          <a:p>
            <a:r>
              <a:rPr lang="en-US" dirty="0" err="1"/>
              <a:t>grant_type</a:t>
            </a:r>
            <a:r>
              <a:rPr lang="en-US" dirty="0"/>
              <a:t>: constant value of “</a:t>
            </a:r>
            <a:r>
              <a:rPr lang="en-US" dirty="0" err="1"/>
              <a:t>authorization_code</a:t>
            </a:r>
            <a:r>
              <a:rPr lang="en-US" dirty="0"/>
              <a:t>”</a:t>
            </a:r>
          </a:p>
          <a:p>
            <a:endParaRPr lang="en-US" dirty="0"/>
          </a:p>
        </p:txBody>
      </p:sp>
    </p:spTree>
    <p:extLst>
      <p:ext uri="{BB962C8B-B14F-4D97-AF65-F5344CB8AC3E}">
        <p14:creationId xmlns:p14="http://schemas.microsoft.com/office/powerpoint/2010/main" val="1751349302"/>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D68C27F-F577-F94C-BE18-4E95FA450D8C}"/>
              </a:ext>
            </a:extLst>
          </p:cNvPr>
          <p:cNvSpPr>
            <a:spLocks noGrp="1"/>
          </p:cNvSpPr>
          <p:nvPr>
            <p:ph type="title"/>
          </p:nvPr>
        </p:nvSpPr>
        <p:spPr>
          <a:xfrm>
            <a:off x="414338" y="1"/>
            <a:ext cx="10515600" cy="860612"/>
          </a:xfrm>
        </p:spPr>
        <p:txBody>
          <a:bodyPr/>
          <a:lstStyle/>
          <a:p>
            <a:r>
              <a:rPr lang="en-US" dirty="0"/>
              <a:t>Authorization Code Flow Example</a:t>
            </a:r>
          </a:p>
        </p:txBody>
      </p:sp>
      <p:sp>
        <p:nvSpPr>
          <p:cNvPr id="3" name="Content Placeholder 5">
            <a:extLst>
              <a:ext uri="{FF2B5EF4-FFF2-40B4-BE49-F238E27FC236}">
                <a16:creationId xmlns:a16="http://schemas.microsoft.com/office/drawing/2014/main" id="{46C3CBB5-E8AC-BA44-91D0-F2298255A6A4}"/>
              </a:ext>
            </a:extLst>
          </p:cNvPr>
          <p:cNvSpPr txBox="1">
            <a:spLocks/>
          </p:cNvSpPr>
          <p:nvPr/>
        </p:nvSpPr>
        <p:spPr>
          <a:xfrm>
            <a:off x="420945" y="1280161"/>
            <a:ext cx="10515600" cy="4528969"/>
          </a:xfrm>
          <a:prstGeom prst="rect">
            <a:avLst/>
          </a:prstGeom>
        </p:spPr>
        <p:txBody>
          <a:bodyPr>
            <a:normAutofit/>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https://authorization.devcerner.com/tenants/pi2Au6O6r-41IDt-griqAFji_BB2UQv6/protocols/oauth2/profiles/smart-v1/personas/patient/authorize</a:t>
            </a:r>
          </a:p>
          <a:p>
            <a:r>
              <a:rPr lang="en-US"/>
              <a:t>?client_id=a4359119-130e-4b2b-95d4-3d94b40b8db4</a:t>
            </a:r>
          </a:p>
          <a:p>
            <a:r>
              <a:rPr lang="en-US"/>
              <a:t>&amp;response_type=code</a:t>
            </a:r>
          </a:p>
          <a:p>
            <a:r>
              <a:rPr lang="en-US"/>
              <a:t>&amp;scope=openid%20online_access%20</a:t>
            </a:r>
          </a:p>
          <a:p>
            <a:r>
              <a:rPr lang="en-US"/>
              <a:t>&amp;aud=https%3A%2F%2Ffhir.devcernerpowerchart.com%2F</a:t>
            </a:r>
            <a:br>
              <a:rPr lang="en-US"/>
            </a:br>
            <a:r>
              <a:rPr lang="en-US"/>
              <a:t>&amp;state=f7eb3163-a189-4c30-93d6-bd7e7657e857</a:t>
            </a:r>
            <a:endParaRPr lang="en-US" dirty="0"/>
          </a:p>
        </p:txBody>
      </p:sp>
    </p:spTree>
    <p:extLst>
      <p:ext uri="{BB962C8B-B14F-4D97-AF65-F5344CB8AC3E}">
        <p14:creationId xmlns:p14="http://schemas.microsoft.com/office/powerpoint/2010/main" val="4024155315"/>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F184686D-CA14-6B4A-AAF5-82EB07D86361}"/>
              </a:ext>
            </a:extLst>
          </p:cNvPr>
          <p:cNvSpPr>
            <a:spLocks noGrp="1"/>
          </p:cNvSpPr>
          <p:nvPr>
            <p:ph type="title"/>
          </p:nvPr>
        </p:nvSpPr>
        <p:spPr>
          <a:xfrm>
            <a:off x="414338" y="1"/>
            <a:ext cx="10515600" cy="860612"/>
          </a:xfrm>
        </p:spPr>
        <p:txBody>
          <a:bodyPr/>
          <a:lstStyle/>
          <a:p>
            <a:r>
              <a:rPr lang="en-US" dirty="0"/>
              <a:t>Authorization Code Flow</a:t>
            </a:r>
          </a:p>
        </p:txBody>
      </p:sp>
      <p:sp>
        <p:nvSpPr>
          <p:cNvPr id="3" name="Content Placeholder 5">
            <a:extLst>
              <a:ext uri="{FF2B5EF4-FFF2-40B4-BE49-F238E27FC236}">
                <a16:creationId xmlns:a16="http://schemas.microsoft.com/office/drawing/2014/main" id="{AFEDAA5C-E6B3-A34F-AFF0-17ADD272ED33}"/>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Query parameters returned in the grant response:</a:t>
            </a:r>
          </a:p>
          <a:p>
            <a:endParaRPr lang="en-US"/>
          </a:p>
          <a:p>
            <a:r>
              <a:rPr lang="en-US"/>
              <a:t>code: A one-time use code that may be exchanged by your application for an access token.</a:t>
            </a:r>
          </a:p>
          <a:p>
            <a:r>
              <a:rPr lang="en-US"/>
              <a:t>state: The “state” parameter, sent by your application, used to verify that the code did not originate from another device (cross-site attacks.)</a:t>
            </a:r>
          </a:p>
          <a:p>
            <a:endParaRPr lang="en-US" dirty="0"/>
          </a:p>
        </p:txBody>
      </p:sp>
    </p:spTree>
    <p:extLst>
      <p:ext uri="{BB962C8B-B14F-4D97-AF65-F5344CB8AC3E}">
        <p14:creationId xmlns:p14="http://schemas.microsoft.com/office/powerpoint/2010/main" val="3071850253"/>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96816729-F423-A54D-A6F0-A51D0633213F}"/>
              </a:ext>
            </a:extLst>
          </p:cNvPr>
          <p:cNvSpPr>
            <a:spLocks noGrp="1"/>
          </p:cNvSpPr>
          <p:nvPr>
            <p:ph type="title"/>
          </p:nvPr>
        </p:nvSpPr>
        <p:spPr>
          <a:xfrm>
            <a:off x="414338" y="1"/>
            <a:ext cx="10515600" cy="860612"/>
          </a:xfrm>
        </p:spPr>
        <p:txBody>
          <a:bodyPr/>
          <a:lstStyle/>
          <a:p>
            <a:r>
              <a:rPr lang="en-US" dirty="0"/>
              <a:t>Authorization Code Flow Response</a:t>
            </a:r>
          </a:p>
        </p:txBody>
      </p:sp>
      <p:sp>
        <p:nvSpPr>
          <p:cNvPr id="3" name="Content Placeholder 5">
            <a:extLst>
              <a:ext uri="{FF2B5EF4-FFF2-40B4-BE49-F238E27FC236}">
                <a16:creationId xmlns:a16="http://schemas.microsoft.com/office/drawing/2014/main" id="{6A693A42-9714-EE4F-8C50-6A0C22252FDC}"/>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https://authz-demo.devcerner.com/client/demo/cb</a:t>
            </a:r>
          </a:p>
          <a:p>
            <a:r>
              <a:rPr lang="en-US"/>
              <a:t>?code=c5326658-ed43-4036-af90-a35bf689f010</a:t>
            </a:r>
          </a:p>
          <a:p>
            <a:r>
              <a:rPr lang="en-US"/>
              <a:t>&amp;state=f7eb3163-a189-4c30-93d6-bd7e7657e857</a:t>
            </a:r>
            <a:endParaRPr lang="en-US" dirty="0"/>
          </a:p>
        </p:txBody>
      </p:sp>
    </p:spTree>
    <p:extLst>
      <p:ext uri="{BB962C8B-B14F-4D97-AF65-F5344CB8AC3E}">
        <p14:creationId xmlns:p14="http://schemas.microsoft.com/office/powerpoint/2010/main" val="388352111"/>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C4AEC3FA-0BDC-2A42-AC10-EA93F400B799}"/>
              </a:ext>
            </a:extLst>
          </p:cNvPr>
          <p:cNvSpPr>
            <a:spLocks noGrp="1"/>
          </p:cNvSpPr>
          <p:nvPr>
            <p:ph type="title"/>
          </p:nvPr>
        </p:nvSpPr>
        <p:spPr>
          <a:xfrm>
            <a:off x="414338" y="1"/>
            <a:ext cx="10515600" cy="860612"/>
          </a:xfrm>
        </p:spPr>
        <p:txBody>
          <a:bodyPr/>
          <a:lstStyle/>
          <a:p>
            <a:r>
              <a:rPr lang="en-US" dirty="0"/>
              <a:t>Authorization Code Flow</a:t>
            </a:r>
          </a:p>
        </p:txBody>
      </p:sp>
      <p:sp>
        <p:nvSpPr>
          <p:cNvPr id="3" name="Content Placeholder 5">
            <a:extLst>
              <a:ext uri="{FF2B5EF4-FFF2-40B4-BE49-F238E27FC236}">
                <a16:creationId xmlns:a16="http://schemas.microsoft.com/office/drawing/2014/main" id="{B4C74482-6156-EE45-940B-CFC92B7DA5FF}"/>
              </a:ext>
            </a:extLst>
          </p:cNvPr>
          <p:cNvSpPr txBox="1">
            <a:spLocks/>
          </p:cNvSpPr>
          <p:nvPr/>
        </p:nvSpPr>
        <p:spPr>
          <a:xfrm>
            <a:off x="420945" y="1280161"/>
            <a:ext cx="10515600" cy="4528969"/>
          </a:xfrm>
          <a:prstGeom prst="rect">
            <a:avLst/>
          </a:prstGeom>
        </p:spPr>
        <p:txBody>
          <a:bodyPr>
            <a:normAutofit/>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Other parameters may appear in the case of an error:</a:t>
            </a:r>
          </a:p>
          <a:p>
            <a:endParaRPr lang="en-US"/>
          </a:p>
          <a:p>
            <a:r>
              <a:rPr lang="en-US"/>
              <a:t>error: An OAuth2 error code, indicating why the grant request was rejected.</a:t>
            </a:r>
          </a:p>
          <a:p>
            <a:r>
              <a:rPr lang="en-US"/>
              <a:t>error_uri: A URI to be displayed to the user as a link, providing the user (or developer or support personnel) with more information as to why the request failed. </a:t>
            </a:r>
          </a:p>
          <a:p>
            <a:endParaRPr lang="en-US"/>
          </a:p>
          <a:p>
            <a:endParaRPr lang="en-US"/>
          </a:p>
          <a:p>
            <a:endParaRPr lang="en-US"/>
          </a:p>
          <a:p>
            <a:endParaRPr lang="en-US" dirty="0"/>
          </a:p>
        </p:txBody>
      </p:sp>
    </p:spTree>
    <p:extLst>
      <p:ext uri="{BB962C8B-B14F-4D97-AF65-F5344CB8AC3E}">
        <p14:creationId xmlns:p14="http://schemas.microsoft.com/office/powerpoint/2010/main" val="3620141463"/>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8D68F72A-DDBA-B642-BDF8-26D58FE611EE}"/>
              </a:ext>
            </a:extLst>
          </p:cNvPr>
          <p:cNvSpPr>
            <a:spLocks noGrp="1"/>
          </p:cNvSpPr>
          <p:nvPr>
            <p:ph type="title"/>
          </p:nvPr>
        </p:nvSpPr>
        <p:spPr>
          <a:xfrm>
            <a:off x="414338" y="1"/>
            <a:ext cx="10515600" cy="860612"/>
          </a:xfrm>
        </p:spPr>
        <p:txBody>
          <a:bodyPr/>
          <a:lstStyle/>
          <a:p>
            <a:r>
              <a:rPr lang="en-US" dirty="0"/>
              <a:t>Authorization Code Flow</a:t>
            </a:r>
          </a:p>
        </p:txBody>
      </p:sp>
      <p:sp>
        <p:nvSpPr>
          <p:cNvPr id="3" name="Content Placeholder 5">
            <a:extLst>
              <a:ext uri="{FF2B5EF4-FFF2-40B4-BE49-F238E27FC236}">
                <a16:creationId xmlns:a16="http://schemas.microsoft.com/office/drawing/2014/main" id="{CDE28F7E-36B8-5C4D-A9FD-E653B1246481}"/>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Validate the state parameter matches the value originally chosen when the request was initiated.  If the value does not match, or you receive a grant code unexpectedly, this could be an attempted “cross-site request forgery” or a “session-fixation”-style attack.</a:t>
            </a:r>
          </a:p>
          <a:p>
            <a:endParaRPr lang="en-US" dirty="0"/>
          </a:p>
        </p:txBody>
      </p:sp>
    </p:spTree>
    <p:extLst>
      <p:ext uri="{BB962C8B-B14F-4D97-AF65-F5344CB8AC3E}">
        <p14:creationId xmlns:p14="http://schemas.microsoft.com/office/powerpoint/2010/main" val="2789652251"/>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1D413AA9-3DCB-224A-BBDC-B3D315ECBDA9}"/>
              </a:ext>
            </a:extLst>
          </p:cNvPr>
          <p:cNvSpPr>
            <a:spLocks noGrp="1"/>
          </p:cNvSpPr>
          <p:nvPr>
            <p:ph type="title"/>
          </p:nvPr>
        </p:nvSpPr>
        <p:spPr>
          <a:xfrm>
            <a:off x="414338" y="1"/>
            <a:ext cx="10515600" cy="860612"/>
          </a:xfrm>
        </p:spPr>
        <p:txBody>
          <a:bodyPr/>
          <a:lstStyle/>
          <a:p>
            <a:r>
              <a:rPr lang="en-US" dirty="0"/>
              <a:t>Authorization Code Flow</a:t>
            </a:r>
          </a:p>
        </p:txBody>
      </p:sp>
      <p:sp>
        <p:nvSpPr>
          <p:cNvPr id="3" name="Content Placeholder 5">
            <a:extLst>
              <a:ext uri="{FF2B5EF4-FFF2-40B4-BE49-F238E27FC236}">
                <a16:creationId xmlns:a16="http://schemas.microsoft.com/office/drawing/2014/main" id="{423E2FD1-FABE-B04C-B1AE-30FC9D3AA36C}"/>
              </a:ext>
            </a:extLst>
          </p:cNvPr>
          <p:cNvSpPr txBox="1">
            <a:spLocks/>
          </p:cNvSpPr>
          <p:nvPr/>
        </p:nvSpPr>
        <p:spPr>
          <a:xfrm>
            <a:off x="420945" y="1280161"/>
            <a:ext cx="10515600" cy="4528969"/>
          </a:xfrm>
          <a:prstGeom prst="rect">
            <a:avLst/>
          </a:prstGeom>
        </p:spPr>
        <p:txBody>
          <a:bodyPr>
            <a:normAutofit/>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Token requests are encoded as an x-www-form-urlencoded string, sent via HTTP POST to the “token” URL.</a:t>
            </a:r>
          </a:p>
          <a:p>
            <a:endParaRPr lang="en-US"/>
          </a:p>
          <a:p>
            <a:r>
              <a:rPr lang="en-US"/>
              <a:t>grant_type: constant value of “authorization_code”.</a:t>
            </a:r>
          </a:p>
          <a:p>
            <a:r>
              <a:rPr lang="en-US"/>
              <a:t>client_id: the client identifier of your app.</a:t>
            </a:r>
          </a:p>
          <a:p>
            <a:r>
              <a:rPr lang="en-US"/>
              <a:t>code: the code received in the authorization grant response.</a:t>
            </a:r>
          </a:p>
          <a:p>
            <a:endParaRPr lang="en-US"/>
          </a:p>
          <a:p>
            <a:endParaRPr lang="en-US"/>
          </a:p>
          <a:p>
            <a:endParaRPr lang="en-US" dirty="0"/>
          </a:p>
        </p:txBody>
      </p:sp>
    </p:spTree>
    <p:extLst>
      <p:ext uri="{BB962C8B-B14F-4D97-AF65-F5344CB8AC3E}">
        <p14:creationId xmlns:p14="http://schemas.microsoft.com/office/powerpoint/2010/main" val="1777355325"/>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641A2D4-E2C4-444A-A329-59AD60D77B17}"/>
              </a:ext>
            </a:extLst>
          </p:cNvPr>
          <p:cNvSpPr>
            <a:spLocks noGrp="1"/>
          </p:cNvSpPr>
          <p:nvPr>
            <p:ph type="title"/>
          </p:nvPr>
        </p:nvSpPr>
        <p:spPr>
          <a:xfrm>
            <a:off x="414338" y="1"/>
            <a:ext cx="10515600" cy="860612"/>
          </a:xfrm>
        </p:spPr>
        <p:txBody>
          <a:bodyPr/>
          <a:lstStyle/>
          <a:p>
            <a:r>
              <a:rPr lang="en-US" dirty="0"/>
              <a:t>Authorization Code Flow</a:t>
            </a:r>
          </a:p>
        </p:txBody>
      </p:sp>
      <p:sp>
        <p:nvSpPr>
          <p:cNvPr id="3" name="Content Placeholder 5">
            <a:extLst>
              <a:ext uri="{FF2B5EF4-FFF2-40B4-BE49-F238E27FC236}">
                <a16:creationId xmlns:a16="http://schemas.microsoft.com/office/drawing/2014/main" id="{BF5AE9B5-2378-F140-AE57-FFF693E39277}"/>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Token responses are encoded as application/json, and contain the following name/values:</a:t>
            </a:r>
          </a:p>
          <a:p>
            <a:endParaRPr lang="en-US"/>
          </a:p>
          <a:p>
            <a:r>
              <a:rPr lang="en-US"/>
              <a:t>access_token: A “bearer” token that is used to access FHIR® services.</a:t>
            </a:r>
          </a:p>
          <a:p>
            <a:r>
              <a:rPr lang="en-US"/>
              <a:t>scope: The list of scopes that were approved by the authorization server and/or end user.</a:t>
            </a:r>
          </a:p>
          <a:p>
            <a:r>
              <a:rPr lang="en-US"/>
              <a:t>expires_in:  The duration (in seconds) that the token will last.</a:t>
            </a:r>
          </a:p>
          <a:p>
            <a:endParaRPr lang="en-US"/>
          </a:p>
          <a:p>
            <a:endParaRPr lang="en-US" dirty="0"/>
          </a:p>
        </p:txBody>
      </p:sp>
    </p:spTree>
    <p:extLst>
      <p:ext uri="{BB962C8B-B14F-4D97-AF65-F5344CB8AC3E}">
        <p14:creationId xmlns:p14="http://schemas.microsoft.com/office/powerpoint/2010/main" val="1547959300"/>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F6806015-E165-4847-9D57-1CFC925E2E00}"/>
              </a:ext>
            </a:extLst>
          </p:cNvPr>
          <p:cNvSpPr>
            <a:spLocks noGrp="1"/>
          </p:cNvSpPr>
          <p:nvPr>
            <p:ph type="title"/>
          </p:nvPr>
        </p:nvSpPr>
        <p:spPr>
          <a:xfrm>
            <a:off x="2287" y="1"/>
            <a:ext cx="12189711" cy="701675"/>
          </a:xfrm>
        </p:spPr>
        <p:txBody>
          <a:bodyPr/>
          <a:lstStyle/>
          <a:p>
            <a:r>
              <a:rPr lang="en-US" dirty="0"/>
              <a:t>Introduction</a:t>
            </a:r>
          </a:p>
        </p:txBody>
      </p:sp>
      <p:sp>
        <p:nvSpPr>
          <p:cNvPr id="4" name="Content Placeholder 9">
            <a:extLst>
              <a:ext uri="{FF2B5EF4-FFF2-40B4-BE49-F238E27FC236}">
                <a16:creationId xmlns:a16="http://schemas.microsoft.com/office/drawing/2014/main" id="{3B4A0C67-CD88-F042-A468-1718FE079998}"/>
              </a:ext>
            </a:extLst>
          </p:cNvPr>
          <p:cNvSpPr txBox="1">
            <a:spLocks/>
          </p:cNvSpPr>
          <p:nvPr/>
        </p:nvSpPr>
        <p:spPr>
          <a:xfrm>
            <a:off x="420945" y="1280161"/>
            <a:ext cx="10515600" cy="4528969"/>
          </a:xfrm>
          <a:prstGeom prst="rect">
            <a:avLst/>
          </a:prstGeom>
        </p:spPr>
        <p:txBody>
          <a:bodyPr anchor="t"/>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dirty="0"/>
              <a:t>This is an overview of Cerner’s authorization guide to help you get started.  The full authorization guide, along with further security background information, may be found at:</a:t>
            </a:r>
          </a:p>
          <a:p>
            <a:pPr algn="ctr"/>
            <a:endParaRPr lang="en-US" dirty="0"/>
          </a:p>
          <a:p>
            <a:r>
              <a:rPr lang="en-US" dirty="0"/>
              <a:t>http://</a:t>
            </a:r>
            <a:r>
              <a:rPr lang="en-US" dirty="0" err="1"/>
              <a:t>fhir.cerner.com</a:t>
            </a:r>
            <a:r>
              <a:rPr lang="en-US" dirty="0"/>
              <a:t>/authorization/</a:t>
            </a:r>
          </a:p>
          <a:p>
            <a:endParaRPr lang="en-US" dirty="0"/>
          </a:p>
        </p:txBody>
      </p:sp>
    </p:spTree>
    <p:extLst>
      <p:ext uri="{BB962C8B-B14F-4D97-AF65-F5344CB8AC3E}">
        <p14:creationId xmlns:p14="http://schemas.microsoft.com/office/powerpoint/2010/main" val="599418924"/>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FDCF6E7-3193-9545-9639-7671DD69DB3B}"/>
              </a:ext>
            </a:extLst>
          </p:cNvPr>
          <p:cNvSpPr>
            <a:spLocks noGrp="1"/>
          </p:cNvSpPr>
          <p:nvPr>
            <p:ph type="title"/>
          </p:nvPr>
        </p:nvSpPr>
        <p:spPr>
          <a:xfrm>
            <a:off x="414338" y="1"/>
            <a:ext cx="10515600" cy="860612"/>
          </a:xfrm>
        </p:spPr>
        <p:txBody>
          <a:bodyPr/>
          <a:lstStyle/>
          <a:p>
            <a:r>
              <a:rPr lang="en-US" dirty="0"/>
              <a:t>Authorization Code Flow</a:t>
            </a:r>
          </a:p>
        </p:txBody>
      </p:sp>
      <p:sp>
        <p:nvSpPr>
          <p:cNvPr id="3" name="Content Placeholder 5">
            <a:extLst>
              <a:ext uri="{FF2B5EF4-FFF2-40B4-BE49-F238E27FC236}">
                <a16:creationId xmlns:a16="http://schemas.microsoft.com/office/drawing/2014/main" id="{0331EA86-D0C3-A348-8089-1122AA8BF55A}"/>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A single token generally does not last more than 10 minutes; if longer access is required, you will need a “refresh token”, obtained via the scope of “online_access” or “offline_access”</a:t>
            </a:r>
          </a:p>
          <a:p>
            <a:endParaRPr lang="en-US"/>
          </a:p>
          <a:p>
            <a:r>
              <a:rPr lang="en-US"/>
              <a:t>(more information later in this presentation.)</a:t>
            </a:r>
          </a:p>
          <a:p>
            <a:endParaRPr lang="en-US"/>
          </a:p>
          <a:p>
            <a:endParaRPr lang="en-US" dirty="0"/>
          </a:p>
        </p:txBody>
      </p:sp>
    </p:spTree>
    <p:extLst>
      <p:ext uri="{BB962C8B-B14F-4D97-AF65-F5344CB8AC3E}">
        <p14:creationId xmlns:p14="http://schemas.microsoft.com/office/powerpoint/2010/main" val="1847086927"/>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9D1814DB-575E-0F44-BAB8-C0E476C9EC82}"/>
              </a:ext>
            </a:extLst>
          </p:cNvPr>
          <p:cNvSpPr>
            <a:spLocks noGrp="1"/>
          </p:cNvSpPr>
          <p:nvPr>
            <p:ph type="title"/>
          </p:nvPr>
        </p:nvSpPr>
        <p:spPr>
          <a:xfrm>
            <a:off x="414338" y="1"/>
            <a:ext cx="10515600" cy="860612"/>
          </a:xfrm>
        </p:spPr>
        <p:txBody>
          <a:bodyPr/>
          <a:lstStyle/>
          <a:p>
            <a:r>
              <a:rPr lang="en-US" dirty="0"/>
              <a:t>Authorization Code Flow</a:t>
            </a:r>
          </a:p>
        </p:txBody>
      </p:sp>
      <p:sp>
        <p:nvSpPr>
          <p:cNvPr id="3" name="Content Placeholder 5">
            <a:extLst>
              <a:ext uri="{FF2B5EF4-FFF2-40B4-BE49-F238E27FC236}">
                <a16:creationId xmlns:a16="http://schemas.microsoft.com/office/drawing/2014/main" id="{010E4C88-E33F-AC4D-831A-E203E0C1258F}"/>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Error responses may also be returned, with the following values present in the JSON response:</a:t>
            </a:r>
          </a:p>
          <a:p>
            <a:endParaRPr lang="en-US"/>
          </a:p>
          <a:p>
            <a:r>
              <a:rPr lang="en-US"/>
              <a:t>error:  An OAuth2 error code, useful for troubleshooting.</a:t>
            </a:r>
          </a:p>
          <a:p>
            <a:r>
              <a:rPr lang="en-US"/>
              <a:t>error_uri:  Similar to the error_uri in the authorization grant response, a value to link to the user for further assistance, and useful for developers and support personnel for troubleshooting.</a:t>
            </a:r>
          </a:p>
          <a:p>
            <a:endParaRPr lang="en-US"/>
          </a:p>
          <a:p>
            <a:endParaRPr lang="en-US" dirty="0"/>
          </a:p>
        </p:txBody>
      </p:sp>
    </p:spTree>
    <p:extLst>
      <p:ext uri="{BB962C8B-B14F-4D97-AF65-F5344CB8AC3E}">
        <p14:creationId xmlns:p14="http://schemas.microsoft.com/office/powerpoint/2010/main" val="1030039221"/>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255ACD0-29EB-BB4B-A3C8-0D8507432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1" y="2819401"/>
            <a:ext cx="10117139" cy="2740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4">
            <a:extLst>
              <a:ext uri="{FF2B5EF4-FFF2-40B4-BE49-F238E27FC236}">
                <a16:creationId xmlns:a16="http://schemas.microsoft.com/office/drawing/2014/main" id="{C798C04D-F243-9A4D-ACB9-222269D4C38A}"/>
              </a:ext>
            </a:extLst>
          </p:cNvPr>
          <p:cNvSpPr>
            <a:spLocks noGrp="1"/>
          </p:cNvSpPr>
          <p:nvPr>
            <p:ph type="title"/>
          </p:nvPr>
        </p:nvSpPr>
        <p:spPr>
          <a:xfrm>
            <a:off x="414338" y="1"/>
            <a:ext cx="10515600" cy="860612"/>
          </a:xfrm>
        </p:spPr>
        <p:txBody>
          <a:bodyPr/>
          <a:lstStyle/>
          <a:p>
            <a:r>
              <a:rPr lang="en-US" dirty="0"/>
              <a:t>Authorization Code Flow</a:t>
            </a:r>
          </a:p>
        </p:txBody>
      </p:sp>
      <p:sp>
        <p:nvSpPr>
          <p:cNvPr id="4" name="Content Placeholder 5">
            <a:extLst>
              <a:ext uri="{FF2B5EF4-FFF2-40B4-BE49-F238E27FC236}">
                <a16:creationId xmlns:a16="http://schemas.microsoft.com/office/drawing/2014/main" id="{A998AB95-EE1F-2740-BBD1-06022D4E6E26}"/>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Add an authorization header to your HTTP requests, including the access_token value as a “Bearer” token:</a:t>
            </a:r>
            <a:endParaRPr lang="en-US" dirty="0"/>
          </a:p>
        </p:txBody>
      </p:sp>
    </p:spTree>
    <p:extLst>
      <p:ext uri="{BB962C8B-B14F-4D97-AF65-F5344CB8AC3E}">
        <p14:creationId xmlns:p14="http://schemas.microsoft.com/office/powerpoint/2010/main" val="646523812"/>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87E8E8E-2871-8740-B48D-2556E289A5F5}"/>
              </a:ext>
            </a:extLst>
          </p:cNvPr>
          <p:cNvSpPr>
            <a:spLocks noGrp="1"/>
          </p:cNvSpPr>
          <p:nvPr>
            <p:ph type="title"/>
          </p:nvPr>
        </p:nvSpPr>
        <p:spPr>
          <a:xfrm>
            <a:off x="414338" y="1"/>
            <a:ext cx="10515600" cy="860612"/>
          </a:xfrm>
        </p:spPr>
        <p:txBody>
          <a:bodyPr/>
          <a:lstStyle/>
          <a:p>
            <a:r>
              <a:rPr lang="en-US" dirty="0"/>
              <a:t>Authorization Code Flow</a:t>
            </a:r>
          </a:p>
        </p:txBody>
      </p:sp>
      <p:sp>
        <p:nvSpPr>
          <p:cNvPr id="3" name="Content Placeholder 5">
            <a:extLst>
              <a:ext uri="{FF2B5EF4-FFF2-40B4-BE49-F238E27FC236}">
                <a16:creationId xmlns:a16="http://schemas.microsoft.com/office/drawing/2014/main" id="{18CE4D4A-8857-AC48-9449-8ABEC24B449B}"/>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If the token is invalid, or otherwise not authorized for the resource/method being invoked, you will receive a corresponding 401/403 response with a “WWW-Authenticate” header.</a:t>
            </a:r>
          </a:p>
          <a:p>
            <a:endParaRPr lang="en-US"/>
          </a:p>
          <a:p>
            <a:endParaRPr lang="en-US" dirty="0"/>
          </a:p>
        </p:txBody>
      </p:sp>
    </p:spTree>
    <p:extLst>
      <p:ext uri="{BB962C8B-B14F-4D97-AF65-F5344CB8AC3E}">
        <p14:creationId xmlns:p14="http://schemas.microsoft.com/office/powerpoint/2010/main" val="2669725030"/>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92CC32E0-C962-4745-BC5F-DB99CF070608}"/>
              </a:ext>
            </a:extLst>
          </p:cNvPr>
          <p:cNvSpPr>
            <a:spLocks noGrp="1"/>
          </p:cNvSpPr>
          <p:nvPr>
            <p:ph type="title"/>
          </p:nvPr>
        </p:nvSpPr>
        <p:spPr>
          <a:xfrm>
            <a:off x="414338" y="1"/>
            <a:ext cx="10515600" cy="860612"/>
          </a:xfrm>
        </p:spPr>
        <p:txBody>
          <a:bodyPr/>
          <a:lstStyle/>
          <a:p>
            <a:r>
              <a:rPr lang="en-US" dirty="0"/>
              <a:t>Lab 2: Utilizing an Access Token</a:t>
            </a:r>
          </a:p>
        </p:txBody>
      </p:sp>
      <p:sp>
        <p:nvSpPr>
          <p:cNvPr id="3" name="Content Placeholder 5">
            <a:extLst>
              <a:ext uri="{FF2B5EF4-FFF2-40B4-BE49-F238E27FC236}">
                <a16:creationId xmlns:a16="http://schemas.microsoft.com/office/drawing/2014/main" id="{B51D249F-D941-B24F-8FF1-00453489522B}"/>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Let’s repeat the series of steps again from the first lab, but this time, we will access a protected resource using the resulting bearer token.</a:t>
            </a:r>
          </a:p>
          <a:p>
            <a:endParaRPr lang="en-US"/>
          </a:p>
          <a:p>
            <a:pPr algn="ctr"/>
            <a:r>
              <a:rPr lang="en-US" sz="5333"/>
              <a:t>http://bit.ly/2tA7KMT</a:t>
            </a:r>
          </a:p>
          <a:p>
            <a:endParaRPr lang="en-US" dirty="0"/>
          </a:p>
        </p:txBody>
      </p:sp>
    </p:spTree>
    <p:extLst>
      <p:ext uri="{BB962C8B-B14F-4D97-AF65-F5344CB8AC3E}">
        <p14:creationId xmlns:p14="http://schemas.microsoft.com/office/powerpoint/2010/main" val="1339157498"/>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5FEC43-C21C-C142-B7F0-C9C411AD5486}"/>
              </a:ext>
            </a:extLst>
          </p:cNvPr>
          <p:cNvSpPr/>
          <p:nvPr/>
        </p:nvSpPr>
        <p:spPr>
          <a:xfrm>
            <a:off x="5319986" y="2844225"/>
            <a:ext cx="1552028" cy="584775"/>
          </a:xfrm>
          <a:prstGeom prst="rect">
            <a:avLst/>
          </a:prstGeom>
        </p:spPr>
        <p:txBody>
          <a:bodyPr wrap="none">
            <a:spAutoFit/>
          </a:bodyPr>
          <a:lstStyle/>
          <a:p>
            <a:r>
              <a:rPr lang="en-US" sz="3200" dirty="0">
                <a:solidFill>
                  <a:schemeClr val="bg1"/>
                </a:solidFill>
              </a:rPr>
              <a:t>Scopes</a:t>
            </a:r>
          </a:p>
        </p:txBody>
      </p:sp>
    </p:spTree>
    <p:extLst>
      <p:ext uri="{BB962C8B-B14F-4D97-AF65-F5344CB8AC3E}">
        <p14:creationId xmlns:p14="http://schemas.microsoft.com/office/powerpoint/2010/main" val="1610273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8BB43E7-63C4-874E-92A8-549B8BC6C8B8}"/>
              </a:ext>
            </a:extLst>
          </p:cNvPr>
          <p:cNvSpPr>
            <a:spLocks noGrp="1"/>
          </p:cNvSpPr>
          <p:nvPr>
            <p:ph type="title"/>
          </p:nvPr>
        </p:nvSpPr>
        <p:spPr>
          <a:xfrm>
            <a:off x="414338" y="1"/>
            <a:ext cx="10515600" cy="860612"/>
          </a:xfrm>
        </p:spPr>
        <p:txBody>
          <a:bodyPr/>
          <a:lstStyle/>
          <a:p>
            <a:r>
              <a:rPr lang="en-US" dirty="0"/>
              <a:t>Scopes</a:t>
            </a:r>
          </a:p>
        </p:txBody>
      </p:sp>
      <p:sp>
        <p:nvSpPr>
          <p:cNvPr id="3" name="Content Placeholder 5">
            <a:extLst>
              <a:ext uri="{FF2B5EF4-FFF2-40B4-BE49-F238E27FC236}">
                <a16:creationId xmlns:a16="http://schemas.microsoft.com/office/drawing/2014/main" id="{4A43C4DF-F314-AD43-AD2E-0E20F0838BD9}"/>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Scopes provide a means for a client application to:</a:t>
            </a:r>
          </a:p>
          <a:p>
            <a:endParaRPr lang="en-US"/>
          </a:p>
          <a:p>
            <a:r>
              <a:rPr lang="en-US"/>
              <a:t>“Ask” for specific permissions</a:t>
            </a:r>
          </a:p>
          <a:p>
            <a:r>
              <a:rPr lang="en-US"/>
              <a:t>Negotiate permissions between client, server, and resource owner.</a:t>
            </a:r>
          </a:p>
          <a:p>
            <a:r>
              <a:rPr lang="en-US"/>
              <a:t>Request tokens with fewer permissions for use with other (possibly third-party) microservices.</a:t>
            </a:r>
            <a:endParaRPr lang="en-US" dirty="0"/>
          </a:p>
        </p:txBody>
      </p:sp>
    </p:spTree>
    <p:extLst>
      <p:ext uri="{BB962C8B-B14F-4D97-AF65-F5344CB8AC3E}">
        <p14:creationId xmlns:p14="http://schemas.microsoft.com/office/powerpoint/2010/main" val="2146012785"/>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AC98D6-415D-444D-8C9A-23AA47150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72"/>
            <a:ext cx="12192000" cy="6837256"/>
          </a:xfrm>
          <a:prstGeom prst="rect">
            <a:avLst/>
          </a:prstGeom>
        </p:spPr>
      </p:pic>
    </p:spTree>
    <p:extLst>
      <p:ext uri="{BB962C8B-B14F-4D97-AF65-F5344CB8AC3E}">
        <p14:creationId xmlns:p14="http://schemas.microsoft.com/office/powerpoint/2010/main" val="1520253134"/>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25AD04-1775-ED4F-A226-7C76DCFFB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89" y="0"/>
            <a:ext cx="11204223" cy="6858000"/>
          </a:xfrm>
          <a:prstGeom prst="rect">
            <a:avLst/>
          </a:prstGeom>
        </p:spPr>
      </p:pic>
    </p:spTree>
    <p:extLst>
      <p:ext uri="{BB962C8B-B14F-4D97-AF65-F5344CB8AC3E}">
        <p14:creationId xmlns:p14="http://schemas.microsoft.com/office/powerpoint/2010/main" val="345177946"/>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2D51F4AD-AA6B-DD48-AF14-8A5D022CD112}"/>
              </a:ext>
            </a:extLst>
          </p:cNvPr>
          <p:cNvSpPr>
            <a:spLocks noGrp="1"/>
          </p:cNvSpPr>
          <p:nvPr>
            <p:ph type="title"/>
          </p:nvPr>
        </p:nvSpPr>
        <p:spPr>
          <a:xfrm>
            <a:off x="414338" y="1"/>
            <a:ext cx="10515600" cy="860612"/>
          </a:xfrm>
        </p:spPr>
        <p:txBody>
          <a:bodyPr/>
          <a:lstStyle/>
          <a:p>
            <a:r>
              <a:rPr lang="en-US" dirty="0"/>
              <a:t>Scopes</a:t>
            </a:r>
          </a:p>
        </p:txBody>
      </p:sp>
      <p:sp>
        <p:nvSpPr>
          <p:cNvPr id="3" name="Content Placeholder 5">
            <a:extLst>
              <a:ext uri="{FF2B5EF4-FFF2-40B4-BE49-F238E27FC236}">
                <a16:creationId xmlns:a16="http://schemas.microsoft.com/office/drawing/2014/main" id="{C94CD383-4E09-9A44-ACB4-1D40079F2769}"/>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The structure of scopes, as defined by FHIR:</a:t>
            </a:r>
          </a:p>
          <a:p>
            <a:endParaRPr lang="en-US"/>
          </a:p>
          <a:p>
            <a:endParaRPr lang="en-US"/>
          </a:p>
          <a:p>
            <a:r>
              <a:rPr lang="en-US" sz="1600">
                <a:latin typeface="Consolas" panose="020B0609020204030204" pitchFamily="49" charset="0"/>
                <a:cs typeface="Consolas" panose="020B0609020204030204" pitchFamily="49" charset="0"/>
              </a:rPr>
              <a:t>scope-name          = resource-context "/" resource-type "." modification-rights</a:t>
            </a:r>
          </a:p>
          <a:p>
            <a:r>
              <a:rPr lang="en-US" sz="1600">
                <a:latin typeface="Consolas" panose="020B0609020204030204" pitchFamily="49" charset="0"/>
                <a:cs typeface="Consolas" panose="020B0609020204030204" pitchFamily="49" charset="0"/>
              </a:rPr>
              <a:t>resource-context    = ("user" / "patient") </a:t>
            </a:r>
          </a:p>
          <a:p>
            <a:r>
              <a:rPr lang="en-US" sz="1600">
                <a:latin typeface="Consolas" panose="020B0609020204030204" pitchFamily="49" charset="0"/>
                <a:cs typeface="Consolas" panose="020B0609020204030204" pitchFamily="49" charset="0"/>
              </a:rPr>
              <a:t>resource-type       = (Name / "*")</a:t>
            </a:r>
          </a:p>
          <a:p>
            <a:r>
              <a:rPr lang="en-US" sz="1600">
                <a:latin typeface="Consolas" panose="020B0609020204030204" pitchFamily="49" charset="0"/>
                <a:cs typeface="Consolas" panose="020B0609020204030204" pitchFamily="49" charset="0"/>
              </a:rPr>
              <a:t>modification-rights = ("read" / "write" / "*" ); </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376615154"/>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24D13E-1E0F-8E44-B2B3-F43BFA7151C7}"/>
              </a:ext>
            </a:extLst>
          </p:cNvPr>
          <p:cNvSpPr/>
          <p:nvPr/>
        </p:nvSpPr>
        <p:spPr>
          <a:xfrm>
            <a:off x="3517120" y="2844225"/>
            <a:ext cx="5157759" cy="584775"/>
          </a:xfrm>
          <a:prstGeom prst="rect">
            <a:avLst/>
          </a:prstGeom>
        </p:spPr>
        <p:txBody>
          <a:bodyPr wrap="none">
            <a:spAutoFit/>
          </a:bodyPr>
          <a:lstStyle/>
          <a:p>
            <a:r>
              <a:rPr lang="en-US" sz="3200" dirty="0">
                <a:solidFill>
                  <a:srgbClr val="FFFFFF"/>
                </a:solidFill>
              </a:rPr>
              <a:t>SMART® on FHIR® Recap</a:t>
            </a:r>
            <a:endParaRPr lang="en-US" dirty="0"/>
          </a:p>
        </p:txBody>
      </p:sp>
    </p:spTree>
    <p:extLst>
      <p:ext uri="{BB962C8B-B14F-4D97-AF65-F5344CB8AC3E}">
        <p14:creationId xmlns:p14="http://schemas.microsoft.com/office/powerpoint/2010/main" val="1170265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3A069E46-2C50-0F4B-8A57-C1019F507FED}"/>
              </a:ext>
            </a:extLst>
          </p:cNvPr>
          <p:cNvSpPr>
            <a:spLocks noGrp="1"/>
          </p:cNvSpPr>
          <p:nvPr>
            <p:ph type="title"/>
          </p:nvPr>
        </p:nvSpPr>
        <p:spPr>
          <a:xfrm>
            <a:off x="414338" y="1"/>
            <a:ext cx="10515600" cy="860612"/>
          </a:xfrm>
        </p:spPr>
        <p:txBody>
          <a:bodyPr/>
          <a:lstStyle/>
          <a:p>
            <a:r>
              <a:rPr lang="en-US" dirty="0"/>
              <a:t>Scopes</a:t>
            </a:r>
          </a:p>
        </p:txBody>
      </p:sp>
      <p:sp>
        <p:nvSpPr>
          <p:cNvPr id="5" name="Content Placeholder 5">
            <a:extLst>
              <a:ext uri="{FF2B5EF4-FFF2-40B4-BE49-F238E27FC236}">
                <a16:creationId xmlns:a16="http://schemas.microsoft.com/office/drawing/2014/main" id="{A9D0CDAB-740D-084F-89B3-A4CE665DE109}"/>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Example Scope: patient/Observation.write</a:t>
            </a:r>
          </a:p>
          <a:p>
            <a:endParaRPr lang="en-US"/>
          </a:p>
          <a:p>
            <a:r>
              <a:rPr lang="en-US"/>
              <a:t>Allows your application to modify or create records in the Observation resource, constrained to a single patient currently in context, subject to the limits of the authenticated user.</a:t>
            </a:r>
          </a:p>
          <a:p>
            <a:endParaRPr lang="en-US" dirty="0"/>
          </a:p>
        </p:txBody>
      </p:sp>
    </p:spTree>
    <p:extLst>
      <p:ext uri="{BB962C8B-B14F-4D97-AF65-F5344CB8AC3E}">
        <p14:creationId xmlns:p14="http://schemas.microsoft.com/office/powerpoint/2010/main" val="889105127"/>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52994427-69A8-E54B-9FB2-7454B0396DA4}"/>
              </a:ext>
            </a:extLst>
          </p:cNvPr>
          <p:cNvSpPr>
            <a:spLocks noGrp="1"/>
          </p:cNvSpPr>
          <p:nvPr>
            <p:ph type="title"/>
          </p:nvPr>
        </p:nvSpPr>
        <p:spPr>
          <a:xfrm>
            <a:off x="414338" y="1"/>
            <a:ext cx="10515600" cy="860612"/>
          </a:xfrm>
        </p:spPr>
        <p:txBody>
          <a:bodyPr/>
          <a:lstStyle/>
          <a:p>
            <a:r>
              <a:rPr lang="en-US" dirty="0"/>
              <a:t>Scopes</a:t>
            </a:r>
          </a:p>
        </p:txBody>
      </p:sp>
      <p:sp>
        <p:nvSpPr>
          <p:cNvPr id="3" name="Content Placeholder 5">
            <a:extLst>
              <a:ext uri="{FF2B5EF4-FFF2-40B4-BE49-F238E27FC236}">
                <a16:creationId xmlns:a16="http://schemas.microsoft.com/office/drawing/2014/main" id="{3D59F26D-9BBC-ED47-8ABE-29D91BE340FD}"/>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Example Scope: user/MedicationHistory.read</a:t>
            </a:r>
          </a:p>
          <a:p>
            <a:endParaRPr lang="en-US"/>
          </a:p>
          <a:p>
            <a:r>
              <a:rPr lang="en-US"/>
              <a:t>Allows your application to read from the MedicationHistory resource from any record the authenticated user has access to.</a:t>
            </a:r>
          </a:p>
          <a:p>
            <a:endParaRPr lang="en-US" dirty="0"/>
          </a:p>
        </p:txBody>
      </p:sp>
    </p:spTree>
    <p:extLst>
      <p:ext uri="{BB962C8B-B14F-4D97-AF65-F5344CB8AC3E}">
        <p14:creationId xmlns:p14="http://schemas.microsoft.com/office/powerpoint/2010/main" val="2490716964"/>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9577BFE8-A800-D340-ADB7-9F722F740FB1}"/>
              </a:ext>
            </a:extLst>
          </p:cNvPr>
          <p:cNvSpPr>
            <a:spLocks noGrp="1"/>
          </p:cNvSpPr>
          <p:nvPr>
            <p:ph type="title"/>
          </p:nvPr>
        </p:nvSpPr>
        <p:spPr>
          <a:xfrm>
            <a:off x="414338" y="1"/>
            <a:ext cx="10515600" cy="860612"/>
          </a:xfrm>
        </p:spPr>
        <p:txBody>
          <a:bodyPr/>
          <a:lstStyle/>
          <a:p>
            <a:r>
              <a:rPr lang="en-US" dirty="0"/>
              <a:t>Scopes</a:t>
            </a:r>
          </a:p>
        </p:txBody>
      </p:sp>
      <p:sp>
        <p:nvSpPr>
          <p:cNvPr id="3" name="Content Placeholder 5">
            <a:extLst>
              <a:ext uri="{FF2B5EF4-FFF2-40B4-BE49-F238E27FC236}">
                <a16:creationId xmlns:a16="http://schemas.microsoft.com/office/drawing/2014/main" id="{FC43F94F-C06C-B14D-9177-C19F777FEFBD}"/>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Example Scope: user/Immunizations.*</a:t>
            </a:r>
          </a:p>
          <a:p>
            <a:endParaRPr lang="en-US"/>
          </a:p>
          <a:p>
            <a:r>
              <a:rPr lang="en-US"/>
              <a:t>Allows your application to read, modify, or create records in the Immunization resource, subject to the limits of the authenticated user.</a:t>
            </a:r>
          </a:p>
          <a:p>
            <a:endParaRPr lang="en-US" dirty="0"/>
          </a:p>
        </p:txBody>
      </p:sp>
    </p:spTree>
    <p:extLst>
      <p:ext uri="{BB962C8B-B14F-4D97-AF65-F5344CB8AC3E}">
        <p14:creationId xmlns:p14="http://schemas.microsoft.com/office/powerpoint/2010/main" val="3579761466"/>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C08654B8-D038-9B4C-8509-97B458DED205}"/>
              </a:ext>
            </a:extLst>
          </p:cNvPr>
          <p:cNvSpPr>
            <a:spLocks noGrp="1"/>
          </p:cNvSpPr>
          <p:nvPr>
            <p:ph type="title"/>
          </p:nvPr>
        </p:nvSpPr>
        <p:spPr>
          <a:xfrm>
            <a:off x="414338" y="1"/>
            <a:ext cx="10515600" cy="860612"/>
          </a:xfrm>
        </p:spPr>
        <p:txBody>
          <a:bodyPr/>
          <a:lstStyle/>
          <a:p>
            <a:r>
              <a:rPr lang="en-US" dirty="0"/>
              <a:t>Scopes</a:t>
            </a:r>
          </a:p>
        </p:txBody>
      </p:sp>
      <p:sp>
        <p:nvSpPr>
          <p:cNvPr id="3" name="Content Placeholder 5">
            <a:extLst>
              <a:ext uri="{FF2B5EF4-FFF2-40B4-BE49-F238E27FC236}">
                <a16:creationId xmlns:a16="http://schemas.microsoft.com/office/drawing/2014/main" id="{714D3D68-6D27-7D46-A750-FC45B29047D7}"/>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Scopes are combined using spaces.  Example:</a:t>
            </a:r>
          </a:p>
          <a:p>
            <a:endParaRPr lang="en-US" sz="2667"/>
          </a:p>
          <a:p>
            <a:r>
              <a:rPr lang="en-US" sz="2133">
                <a:latin typeface="Consolas" panose="020B0609020204030204" pitchFamily="49" charset="0"/>
                <a:cs typeface="Consolas" panose="020B0609020204030204" pitchFamily="49" charset="0"/>
              </a:rPr>
              <a:t>user/Observation.read user/MedicationHistory.read online_access</a:t>
            </a:r>
          </a:p>
          <a:p>
            <a:endParaRPr lang="en-US"/>
          </a:p>
          <a:p>
            <a:endParaRPr lang="en-US" dirty="0"/>
          </a:p>
        </p:txBody>
      </p:sp>
    </p:spTree>
    <p:extLst>
      <p:ext uri="{BB962C8B-B14F-4D97-AF65-F5344CB8AC3E}">
        <p14:creationId xmlns:p14="http://schemas.microsoft.com/office/powerpoint/2010/main" val="2204514754"/>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F4AF2C3-09C0-5840-8602-4D89671B7BB1}"/>
              </a:ext>
            </a:extLst>
          </p:cNvPr>
          <p:cNvSpPr>
            <a:spLocks noGrp="1"/>
          </p:cNvSpPr>
          <p:nvPr>
            <p:ph type="title"/>
          </p:nvPr>
        </p:nvSpPr>
        <p:spPr>
          <a:xfrm>
            <a:off x="414338" y="1"/>
            <a:ext cx="10515600" cy="860612"/>
          </a:xfrm>
        </p:spPr>
        <p:txBody>
          <a:bodyPr/>
          <a:lstStyle/>
          <a:p>
            <a:r>
              <a:rPr lang="en-US" dirty="0"/>
              <a:t>Scopes</a:t>
            </a:r>
          </a:p>
        </p:txBody>
      </p:sp>
      <p:sp>
        <p:nvSpPr>
          <p:cNvPr id="3" name="Content Placeholder 5">
            <a:extLst>
              <a:ext uri="{FF2B5EF4-FFF2-40B4-BE49-F238E27FC236}">
                <a16:creationId xmlns:a16="http://schemas.microsoft.com/office/drawing/2014/main" id="{47DCC3D7-DE9F-864B-831D-0EF163F52E53}"/>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Your application may not always receive full access to the scopes requested in the original grant – make sure to validate you received the scopes you need to function.</a:t>
            </a:r>
          </a:p>
          <a:p>
            <a:endParaRPr lang="en-US"/>
          </a:p>
          <a:p>
            <a:endParaRPr lang="en-US" dirty="0"/>
          </a:p>
        </p:txBody>
      </p:sp>
    </p:spTree>
    <p:extLst>
      <p:ext uri="{BB962C8B-B14F-4D97-AF65-F5344CB8AC3E}">
        <p14:creationId xmlns:p14="http://schemas.microsoft.com/office/powerpoint/2010/main" val="3657119806"/>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683A6BFB-6239-EC4E-B45B-6C870E982802}"/>
              </a:ext>
            </a:extLst>
          </p:cNvPr>
          <p:cNvSpPr>
            <a:spLocks noGrp="1"/>
          </p:cNvSpPr>
          <p:nvPr>
            <p:ph type="title"/>
          </p:nvPr>
        </p:nvSpPr>
        <p:spPr>
          <a:xfrm>
            <a:off x="414338" y="1"/>
            <a:ext cx="10515600" cy="860612"/>
          </a:xfrm>
        </p:spPr>
        <p:txBody>
          <a:bodyPr/>
          <a:lstStyle/>
          <a:p>
            <a:r>
              <a:rPr lang="en-US" dirty="0"/>
              <a:t>Lab 3: Scopes</a:t>
            </a:r>
          </a:p>
        </p:txBody>
      </p:sp>
      <p:sp>
        <p:nvSpPr>
          <p:cNvPr id="3" name="Content Placeholder 5">
            <a:extLst>
              <a:ext uri="{FF2B5EF4-FFF2-40B4-BE49-F238E27FC236}">
                <a16:creationId xmlns:a16="http://schemas.microsoft.com/office/drawing/2014/main" id="{D48ECFA2-6F0B-9A41-B91B-5DC316785F3B}"/>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In this lab, we’ll attempt to access a different resource and request the scope necessary for access.</a:t>
            </a:r>
          </a:p>
          <a:p>
            <a:endParaRPr lang="en-US"/>
          </a:p>
          <a:p>
            <a:pPr algn="ctr"/>
            <a:r>
              <a:rPr lang="en-US" sz="5333"/>
              <a:t>http://bit.ly/2tA9KEY</a:t>
            </a:r>
          </a:p>
          <a:p>
            <a:endParaRPr lang="en-US" dirty="0"/>
          </a:p>
        </p:txBody>
      </p:sp>
    </p:spTree>
    <p:extLst>
      <p:ext uri="{BB962C8B-B14F-4D97-AF65-F5344CB8AC3E}">
        <p14:creationId xmlns:p14="http://schemas.microsoft.com/office/powerpoint/2010/main" val="1280912889"/>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8759FBEC-E45C-C64E-849F-333163580212}"/>
              </a:ext>
            </a:extLst>
          </p:cNvPr>
          <p:cNvSpPr>
            <a:spLocks noGrp="1"/>
          </p:cNvSpPr>
          <p:nvPr>
            <p:ph type="title"/>
          </p:nvPr>
        </p:nvSpPr>
        <p:spPr>
          <a:xfrm>
            <a:off x="414338" y="1"/>
            <a:ext cx="10515600" cy="860612"/>
          </a:xfrm>
        </p:spPr>
        <p:txBody>
          <a:bodyPr/>
          <a:lstStyle/>
          <a:p>
            <a:r>
              <a:rPr lang="en-US" dirty="0"/>
              <a:t>Special Scopes</a:t>
            </a:r>
          </a:p>
        </p:txBody>
      </p:sp>
      <p:sp>
        <p:nvSpPr>
          <p:cNvPr id="4" name="Content Placeholder 5">
            <a:extLst>
              <a:ext uri="{FF2B5EF4-FFF2-40B4-BE49-F238E27FC236}">
                <a16:creationId xmlns:a16="http://schemas.microsoft.com/office/drawing/2014/main" id="{226A4ECC-720D-004E-B466-1872B543B21D}"/>
              </a:ext>
            </a:extLst>
          </p:cNvPr>
          <p:cNvSpPr txBox="1">
            <a:spLocks/>
          </p:cNvSpPr>
          <p:nvPr/>
        </p:nvSpPr>
        <p:spPr>
          <a:xfrm>
            <a:off x="420945" y="1280161"/>
            <a:ext cx="10515600" cy="4528969"/>
          </a:xfrm>
          <a:prstGeom prst="rect">
            <a:avLst/>
          </a:prstGeom>
        </p:spPr>
        <p:txBody>
          <a:bodyPr>
            <a:normAutofit/>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Other “special” scopes offered in SMART on FHIR:</a:t>
            </a:r>
          </a:p>
          <a:p>
            <a:endParaRPr lang="en-US"/>
          </a:p>
          <a:p>
            <a:r>
              <a:rPr lang="en-US"/>
              <a:t>openid: Returns an identity token containing the authenticated “principal” identifier for the user.</a:t>
            </a:r>
          </a:p>
          <a:p>
            <a:r>
              <a:rPr lang="en-US"/>
              <a:t>fhirUser / profile: Used in conjunction with openid, provides access to the authenticated user’s demographics through a specific FHIR resource. </a:t>
            </a:r>
          </a:p>
          <a:p>
            <a:r>
              <a:rPr lang="en-US"/>
              <a:t>launch: Requests access to information associated with a SMART on FHIR launch received by your application.</a:t>
            </a:r>
          </a:p>
          <a:p>
            <a:endParaRPr lang="en-US"/>
          </a:p>
          <a:p>
            <a:endParaRPr lang="en-US"/>
          </a:p>
          <a:p>
            <a:endParaRPr lang="en-US" dirty="0"/>
          </a:p>
        </p:txBody>
      </p:sp>
    </p:spTree>
    <p:extLst>
      <p:ext uri="{BB962C8B-B14F-4D97-AF65-F5344CB8AC3E}">
        <p14:creationId xmlns:p14="http://schemas.microsoft.com/office/powerpoint/2010/main" val="335294265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9A61176B-A8BD-0A42-BBF0-18A91A9355FD}"/>
              </a:ext>
            </a:extLst>
          </p:cNvPr>
          <p:cNvSpPr>
            <a:spLocks noGrp="1"/>
          </p:cNvSpPr>
          <p:nvPr>
            <p:ph type="title"/>
          </p:nvPr>
        </p:nvSpPr>
        <p:spPr>
          <a:xfrm>
            <a:off x="414338" y="1"/>
            <a:ext cx="10515600" cy="860612"/>
          </a:xfrm>
        </p:spPr>
        <p:txBody>
          <a:bodyPr/>
          <a:lstStyle/>
          <a:p>
            <a:r>
              <a:rPr lang="en-US" dirty="0"/>
              <a:t>Special Scopes</a:t>
            </a:r>
          </a:p>
        </p:txBody>
      </p:sp>
      <p:sp>
        <p:nvSpPr>
          <p:cNvPr id="3" name="Content Placeholder 5">
            <a:extLst>
              <a:ext uri="{FF2B5EF4-FFF2-40B4-BE49-F238E27FC236}">
                <a16:creationId xmlns:a16="http://schemas.microsoft.com/office/drawing/2014/main" id="{FC93BFD5-3C03-A742-87FB-7CB4100118F1}"/>
              </a:ext>
            </a:extLst>
          </p:cNvPr>
          <p:cNvSpPr txBox="1">
            <a:spLocks/>
          </p:cNvSpPr>
          <p:nvPr/>
        </p:nvSpPr>
        <p:spPr>
          <a:xfrm>
            <a:off x="420945" y="1280161"/>
            <a:ext cx="10515600" cy="4528969"/>
          </a:xfrm>
          <a:prstGeom prst="rect">
            <a:avLst/>
          </a:prstGeom>
        </p:spPr>
        <p:txBody>
          <a:bodyPr>
            <a:normAutofit/>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Other “special” scopes offered in SMART on FHIR:</a:t>
            </a:r>
          </a:p>
          <a:p>
            <a:endParaRPr lang="en-US"/>
          </a:p>
          <a:p>
            <a:r>
              <a:rPr lang="en-US"/>
              <a:t>online_access: Allows your application to obtain a “refresh token”, such that your application can continue to operate as long as the user possesses an active session with the EHR.</a:t>
            </a:r>
          </a:p>
          <a:p>
            <a:r>
              <a:rPr lang="en-US"/>
              <a:t>offline_access: Allows your application to obtain a “refresh token”, such that your application can operate even when a user is not authenticated.</a:t>
            </a:r>
          </a:p>
          <a:p>
            <a:endParaRPr lang="en-US"/>
          </a:p>
          <a:p>
            <a:endParaRPr lang="en-US"/>
          </a:p>
          <a:p>
            <a:endParaRPr lang="en-US"/>
          </a:p>
          <a:p>
            <a:endParaRPr lang="en-US" dirty="0"/>
          </a:p>
        </p:txBody>
      </p:sp>
    </p:spTree>
    <p:extLst>
      <p:ext uri="{BB962C8B-B14F-4D97-AF65-F5344CB8AC3E}">
        <p14:creationId xmlns:p14="http://schemas.microsoft.com/office/powerpoint/2010/main" val="413295806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FC0E5937-A3AB-4741-AB72-61AB36F6FC8C}"/>
              </a:ext>
            </a:extLst>
          </p:cNvPr>
          <p:cNvSpPr>
            <a:spLocks noGrp="1"/>
          </p:cNvSpPr>
          <p:nvPr>
            <p:ph type="title"/>
          </p:nvPr>
        </p:nvSpPr>
        <p:spPr>
          <a:xfrm>
            <a:off x="414338" y="1"/>
            <a:ext cx="10515600" cy="860612"/>
          </a:xfrm>
        </p:spPr>
        <p:txBody>
          <a:bodyPr/>
          <a:lstStyle/>
          <a:p>
            <a:r>
              <a:rPr lang="en-US" dirty="0"/>
              <a:t>Special Scopes</a:t>
            </a:r>
          </a:p>
        </p:txBody>
      </p:sp>
      <p:sp>
        <p:nvSpPr>
          <p:cNvPr id="3" name="Content Placeholder 5">
            <a:extLst>
              <a:ext uri="{FF2B5EF4-FFF2-40B4-BE49-F238E27FC236}">
                <a16:creationId xmlns:a16="http://schemas.microsoft.com/office/drawing/2014/main" id="{D9AC9F26-471C-A343-8C7F-BDE5B9256DF4}"/>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Other special scopes not currently supported:</a:t>
            </a:r>
          </a:p>
          <a:p>
            <a:endParaRPr lang="en-US"/>
          </a:p>
          <a:p>
            <a:r>
              <a:rPr lang="en-US"/>
              <a:t>launch/patient*</a:t>
            </a:r>
          </a:p>
          <a:p>
            <a:r>
              <a:rPr lang="en-US"/>
              <a:t>launch/encounter</a:t>
            </a:r>
          </a:p>
          <a:p>
            <a:r>
              <a:rPr lang="en-US"/>
              <a:t>launch/location</a:t>
            </a:r>
          </a:p>
          <a:p>
            <a:endParaRPr lang="en-US" dirty="0"/>
          </a:p>
        </p:txBody>
      </p:sp>
    </p:spTree>
    <p:extLst>
      <p:ext uri="{BB962C8B-B14F-4D97-AF65-F5344CB8AC3E}">
        <p14:creationId xmlns:p14="http://schemas.microsoft.com/office/powerpoint/2010/main" val="1823146793"/>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F8E829-56B5-1B4F-8192-C6F97A77E143}"/>
              </a:ext>
            </a:extLst>
          </p:cNvPr>
          <p:cNvSpPr/>
          <p:nvPr/>
        </p:nvSpPr>
        <p:spPr>
          <a:xfrm>
            <a:off x="5103580" y="2844225"/>
            <a:ext cx="1984839" cy="584775"/>
          </a:xfrm>
          <a:prstGeom prst="rect">
            <a:avLst/>
          </a:prstGeom>
        </p:spPr>
        <p:txBody>
          <a:bodyPr wrap="none">
            <a:spAutoFit/>
          </a:bodyPr>
          <a:lstStyle/>
          <a:p>
            <a:r>
              <a:rPr lang="en-US" sz="3200" dirty="0">
                <a:solidFill>
                  <a:schemeClr val="bg1"/>
                </a:solidFill>
              </a:rPr>
              <a:t>Discovery</a:t>
            </a:r>
          </a:p>
        </p:txBody>
      </p:sp>
    </p:spTree>
    <p:extLst>
      <p:ext uri="{BB962C8B-B14F-4D97-AF65-F5344CB8AC3E}">
        <p14:creationId xmlns:p14="http://schemas.microsoft.com/office/powerpoint/2010/main" val="22921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799149E-8F9F-FD44-AACA-7008F27050E1}"/>
              </a:ext>
            </a:extLst>
          </p:cNvPr>
          <p:cNvSpPr>
            <a:spLocks noGrp="1"/>
          </p:cNvSpPr>
          <p:nvPr>
            <p:ph type="title"/>
          </p:nvPr>
        </p:nvSpPr>
        <p:spPr>
          <a:xfrm>
            <a:off x="414338" y="1"/>
            <a:ext cx="10515600" cy="860612"/>
          </a:xfrm>
        </p:spPr>
        <p:txBody>
          <a:bodyPr/>
          <a:lstStyle/>
          <a:p>
            <a:r>
              <a:rPr lang="en-US" dirty="0"/>
              <a:t>Introduction</a:t>
            </a:r>
          </a:p>
        </p:txBody>
      </p:sp>
      <p:sp>
        <p:nvSpPr>
          <p:cNvPr id="3" name="Content Placeholder 5">
            <a:extLst>
              <a:ext uri="{FF2B5EF4-FFF2-40B4-BE49-F238E27FC236}">
                <a16:creationId xmlns:a16="http://schemas.microsoft.com/office/drawing/2014/main" id="{AA3D1CCB-0458-0C40-B6B7-4D61143B90B6}"/>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SMART® provides:</a:t>
            </a:r>
          </a:p>
          <a:p>
            <a:endParaRPr lang="en-US"/>
          </a:p>
          <a:p>
            <a:r>
              <a:rPr lang="en-US"/>
              <a:t>A framework to launch client applications from either an EHR or a patient portal workflow.</a:t>
            </a:r>
          </a:p>
          <a:p>
            <a:r>
              <a:rPr lang="en-US"/>
              <a:t>A framework to let client applications obtain access to FHIR resources on behalf of the user.</a:t>
            </a:r>
          </a:p>
          <a:p>
            <a:r>
              <a:rPr lang="en-US"/>
              <a:t>A framework to share the user’s context  in the EHR or patient portal.</a:t>
            </a:r>
          </a:p>
          <a:p>
            <a:endParaRPr lang="en-US"/>
          </a:p>
          <a:p>
            <a:endParaRPr lang="en-US" dirty="0"/>
          </a:p>
        </p:txBody>
      </p:sp>
    </p:spTree>
    <p:extLst>
      <p:ext uri="{BB962C8B-B14F-4D97-AF65-F5344CB8AC3E}">
        <p14:creationId xmlns:p14="http://schemas.microsoft.com/office/powerpoint/2010/main" val="183735884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C6124C6F-5BE9-9548-ADAE-D8F99B0F6CEB}"/>
              </a:ext>
            </a:extLst>
          </p:cNvPr>
          <p:cNvSpPr>
            <a:spLocks noGrp="1"/>
          </p:cNvSpPr>
          <p:nvPr>
            <p:ph type="title"/>
          </p:nvPr>
        </p:nvSpPr>
        <p:spPr>
          <a:xfrm>
            <a:off x="414338" y="1"/>
            <a:ext cx="10515600" cy="860612"/>
          </a:xfrm>
        </p:spPr>
        <p:txBody>
          <a:bodyPr/>
          <a:lstStyle/>
          <a:p>
            <a:r>
              <a:rPr lang="en-US" dirty="0"/>
              <a:t>Discovery</a:t>
            </a:r>
          </a:p>
        </p:txBody>
      </p:sp>
      <p:sp>
        <p:nvSpPr>
          <p:cNvPr id="3" name="Content Placeholder 5">
            <a:extLst>
              <a:ext uri="{FF2B5EF4-FFF2-40B4-BE49-F238E27FC236}">
                <a16:creationId xmlns:a16="http://schemas.microsoft.com/office/drawing/2014/main" id="{62B5A968-75FA-9545-BDC3-0AC453D3E261}"/>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SMART® on FHIR® provides a mechanism to determine the authorization and token endpoints associated with the FHIR® service via a conformance resource / capability statement. </a:t>
            </a:r>
          </a:p>
          <a:p>
            <a:endParaRPr lang="en-US" dirty="0"/>
          </a:p>
        </p:txBody>
      </p:sp>
    </p:spTree>
    <p:extLst>
      <p:ext uri="{BB962C8B-B14F-4D97-AF65-F5344CB8AC3E}">
        <p14:creationId xmlns:p14="http://schemas.microsoft.com/office/powerpoint/2010/main" val="4211299084"/>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2F95588-FE49-0948-9A99-80DF5D8A710A}"/>
              </a:ext>
            </a:extLst>
          </p:cNvPr>
          <p:cNvSpPr>
            <a:spLocks noGrp="1"/>
          </p:cNvSpPr>
          <p:nvPr>
            <p:ph type="title"/>
          </p:nvPr>
        </p:nvSpPr>
        <p:spPr>
          <a:xfrm>
            <a:off x="414338" y="1"/>
            <a:ext cx="10515600" cy="860612"/>
          </a:xfrm>
        </p:spPr>
        <p:txBody>
          <a:bodyPr/>
          <a:lstStyle/>
          <a:p>
            <a:r>
              <a:rPr lang="en-US" dirty="0"/>
              <a:t>Example Conformance Content</a:t>
            </a:r>
          </a:p>
        </p:txBody>
      </p:sp>
      <p:sp>
        <p:nvSpPr>
          <p:cNvPr id="3" name="Rectangle 2">
            <a:extLst>
              <a:ext uri="{FF2B5EF4-FFF2-40B4-BE49-F238E27FC236}">
                <a16:creationId xmlns:a16="http://schemas.microsoft.com/office/drawing/2014/main" id="{AB7884E1-103D-5D43-AADC-21C7F8EF9B14}"/>
              </a:ext>
            </a:extLst>
          </p:cNvPr>
          <p:cNvSpPr/>
          <p:nvPr/>
        </p:nvSpPr>
        <p:spPr>
          <a:xfrm>
            <a:off x="1016000" y="1299917"/>
            <a:ext cx="9652000" cy="4604979"/>
          </a:xfrm>
          <a:prstGeom prst="rect">
            <a:avLst/>
          </a:prstGeom>
        </p:spPr>
        <p:txBody>
          <a:bodyPr wrap="square">
            <a:spAutoFit/>
          </a:bodyPr>
          <a:lstStyle/>
          <a:p>
            <a:r>
              <a:rPr lang="en-US" sz="1333" dirty="0">
                <a:latin typeface="Consolas" panose="020B0609020204030204" pitchFamily="49" charset="0"/>
                <a:cs typeface="Consolas" panose="020B0609020204030204" pitchFamily="49" charset="0"/>
              </a:rPr>
              <a:t> "extension": [</a:t>
            </a:r>
          </a:p>
          <a:p>
            <a:r>
              <a:rPr lang="en-US" sz="1333" dirty="0">
                <a:latin typeface="Consolas" panose="020B0609020204030204" pitchFamily="49" charset="0"/>
                <a:cs typeface="Consolas" panose="020B0609020204030204" pitchFamily="49" charset="0"/>
              </a:rPr>
              <a:t>          {</a:t>
            </a:r>
          </a:p>
          <a:p>
            <a:r>
              <a:rPr lang="en-US" sz="1333" dirty="0">
                <a:latin typeface="Consolas" panose="020B0609020204030204" pitchFamily="49" charset="0"/>
                <a:cs typeface="Consolas" panose="020B0609020204030204" pitchFamily="49" charset="0"/>
              </a:rPr>
              <a:t>            "</a:t>
            </a:r>
            <a:r>
              <a:rPr lang="en-US" sz="1333" dirty="0" err="1">
                <a:latin typeface="Consolas" panose="020B0609020204030204" pitchFamily="49" charset="0"/>
                <a:cs typeface="Consolas" panose="020B0609020204030204" pitchFamily="49" charset="0"/>
              </a:rPr>
              <a:t>url</a:t>
            </a:r>
            <a:r>
              <a:rPr lang="en-US" sz="1333" dirty="0">
                <a:latin typeface="Consolas" panose="020B0609020204030204" pitchFamily="49" charset="0"/>
                <a:cs typeface="Consolas" panose="020B0609020204030204" pitchFamily="49" charset="0"/>
              </a:rPr>
              <a:t>": "http://fhir-registry.smarthealthit.org/</a:t>
            </a:r>
            <a:r>
              <a:rPr lang="en-US" sz="1333" dirty="0" err="1">
                <a:latin typeface="Consolas" panose="020B0609020204030204" pitchFamily="49" charset="0"/>
                <a:cs typeface="Consolas" panose="020B0609020204030204" pitchFamily="49" charset="0"/>
              </a:rPr>
              <a:t>StructureDefinition</a:t>
            </a:r>
            <a:r>
              <a:rPr lang="en-US" sz="1333" dirty="0">
                <a:latin typeface="Consolas" panose="020B0609020204030204" pitchFamily="49" charset="0"/>
                <a:cs typeface="Consolas" panose="020B0609020204030204" pitchFamily="49" charset="0"/>
              </a:rPr>
              <a:t>/</a:t>
            </a:r>
            <a:r>
              <a:rPr lang="en-US" sz="1333" dirty="0" err="1">
                <a:latin typeface="Consolas" panose="020B0609020204030204" pitchFamily="49" charset="0"/>
                <a:cs typeface="Consolas" panose="020B0609020204030204" pitchFamily="49" charset="0"/>
              </a:rPr>
              <a:t>oauth-uris</a:t>
            </a:r>
            <a:r>
              <a:rPr lang="en-US" sz="1333" dirty="0">
                <a:latin typeface="Consolas" panose="020B0609020204030204" pitchFamily="49" charset="0"/>
                <a:cs typeface="Consolas" panose="020B0609020204030204" pitchFamily="49" charset="0"/>
              </a:rPr>
              <a:t>",</a:t>
            </a:r>
          </a:p>
          <a:p>
            <a:r>
              <a:rPr lang="en-US" sz="1333" dirty="0">
                <a:latin typeface="Consolas" panose="020B0609020204030204" pitchFamily="49" charset="0"/>
                <a:cs typeface="Consolas" panose="020B0609020204030204" pitchFamily="49" charset="0"/>
              </a:rPr>
              <a:t>            "extension": [</a:t>
            </a:r>
          </a:p>
          <a:p>
            <a:r>
              <a:rPr lang="en-US" sz="1333" dirty="0">
                <a:latin typeface="Consolas" panose="020B0609020204030204" pitchFamily="49" charset="0"/>
                <a:cs typeface="Consolas" panose="020B0609020204030204" pitchFamily="49" charset="0"/>
              </a:rPr>
              <a:t>              {</a:t>
            </a:r>
          </a:p>
          <a:p>
            <a:r>
              <a:rPr lang="en-US" sz="1333" dirty="0">
                <a:latin typeface="Consolas" panose="020B0609020204030204" pitchFamily="49" charset="0"/>
                <a:cs typeface="Consolas" panose="020B0609020204030204" pitchFamily="49" charset="0"/>
              </a:rPr>
              <a:t>                "</a:t>
            </a:r>
            <a:r>
              <a:rPr lang="en-US" sz="1333" dirty="0" err="1">
                <a:latin typeface="Consolas" panose="020B0609020204030204" pitchFamily="49" charset="0"/>
                <a:cs typeface="Consolas" panose="020B0609020204030204" pitchFamily="49" charset="0"/>
              </a:rPr>
              <a:t>url</a:t>
            </a:r>
            <a:r>
              <a:rPr lang="en-US" sz="1333" dirty="0">
                <a:latin typeface="Consolas" panose="020B0609020204030204" pitchFamily="49" charset="0"/>
                <a:cs typeface="Consolas" panose="020B0609020204030204" pitchFamily="49" charset="0"/>
              </a:rPr>
              <a:t>": "token",</a:t>
            </a:r>
          </a:p>
          <a:p>
            <a:r>
              <a:rPr lang="en-US" sz="1333" dirty="0">
                <a:latin typeface="Consolas" panose="020B0609020204030204" pitchFamily="49" charset="0"/>
                <a:cs typeface="Consolas" panose="020B0609020204030204" pitchFamily="49" charset="0"/>
              </a:rPr>
              <a:t>                "</a:t>
            </a:r>
            <a:r>
              <a:rPr lang="en-US" sz="1333" dirty="0" err="1">
                <a:latin typeface="Consolas" panose="020B0609020204030204" pitchFamily="49" charset="0"/>
                <a:cs typeface="Consolas" panose="020B0609020204030204" pitchFamily="49" charset="0"/>
              </a:rPr>
              <a:t>valueUri</a:t>
            </a:r>
            <a:r>
              <a:rPr lang="en-US" sz="1333" dirty="0">
                <a:latin typeface="Consolas" panose="020B0609020204030204" pitchFamily="49" charset="0"/>
                <a:cs typeface="Consolas" panose="020B0609020204030204" pitchFamily="49" charset="0"/>
              </a:rPr>
              <a:t>": "https://authorization.sandboxcerner.com/tenants/0b8a0111-e8e6-4c26-a91c-5069cbc6b1ca/protocols/oauth2/profiles/smart-v1/token"</a:t>
            </a:r>
          </a:p>
          <a:p>
            <a:r>
              <a:rPr lang="en-US" sz="1333" dirty="0">
                <a:latin typeface="Consolas" panose="020B0609020204030204" pitchFamily="49" charset="0"/>
                <a:cs typeface="Consolas" panose="020B0609020204030204" pitchFamily="49" charset="0"/>
              </a:rPr>
              <a:t>              },</a:t>
            </a:r>
          </a:p>
          <a:p>
            <a:r>
              <a:rPr lang="en-US" sz="1333" dirty="0">
                <a:latin typeface="Consolas" panose="020B0609020204030204" pitchFamily="49" charset="0"/>
                <a:cs typeface="Consolas" panose="020B0609020204030204" pitchFamily="49" charset="0"/>
              </a:rPr>
              <a:t>              {</a:t>
            </a:r>
          </a:p>
          <a:p>
            <a:r>
              <a:rPr lang="en-US" sz="1333" dirty="0">
                <a:latin typeface="Consolas" panose="020B0609020204030204" pitchFamily="49" charset="0"/>
                <a:cs typeface="Consolas" panose="020B0609020204030204" pitchFamily="49" charset="0"/>
              </a:rPr>
              <a:t>                "</a:t>
            </a:r>
            <a:r>
              <a:rPr lang="en-US" sz="1333" dirty="0" err="1">
                <a:latin typeface="Consolas" panose="020B0609020204030204" pitchFamily="49" charset="0"/>
                <a:cs typeface="Consolas" panose="020B0609020204030204" pitchFamily="49" charset="0"/>
              </a:rPr>
              <a:t>url</a:t>
            </a:r>
            <a:r>
              <a:rPr lang="en-US" sz="1333" dirty="0">
                <a:latin typeface="Consolas" panose="020B0609020204030204" pitchFamily="49" charset="0"/>
                <a:cs typeface="Consolas" panose="020B0609020204030204" pitchFamily="49" charset="0"/>
              </a:rPr>
              <a:t>": "authorize",</a:t>
            </a:r>
          </a:p>
          <a:p>
            <a:r>
              <a:rPr lang="en-US" sz="1333" dirty="0">
                <a:latin typeface="Consolas" panose="020B0609020204030204" pitchFamily="49" charset="0"/>
                <a:cs typeface="Consolas" panose="020B0609020204030204" pitchFamily="49" charset="0"/>
              </a:rPr>
              <a:t>                "</a:t>
            </a:r>
            <a:r>
              <a:rPr lang="en-US" sz="1333" dirty="0" err="1">
                <a:latin typeface="Consolas" panose="020B0609020204030204" pitchFamily="49" charset="0"/>
                <a:cs typeface="Consolas" panose="020B0609020204030204" pitchFamily="49" charset="0"/>
              </a:rPr>
              <a:t>valueUri</a:t>
            </a:r>
            <a:r>
              <a:rPr lang="en-US" sz="1333" dirty="0">
                <a:latin typeface="Consolas" panose="020B0609020204030204" pitchFamily="49" charset="0"/>
                <a:cs typeface="Consolas" panose="020B0609020204030204" pitchFamily="49" charset="0"/>
              </a:rPr>
              <a:t>": "https://authorization.sandboxcerner.com/tenants/0b8a0111-e8e6-4c26-a91c-5069cbc6b1ca/protocols/oauth2/profiles/smart-v1/personas/patient/authorize"</a:t>
            </a:r>
          </a:p>
          <a:p>
            <a:r>
              <a:rPr lang="en-US" sz="1333" dirty="0">
                <a:latin typeface="Consolas" panose="020B0609020204030204" pitchFamily="49" charset="0"/>
                <a:cs typeface="Consolas" panose="020B0609020204030204" pitchFamily="49" charset="0"/>
              </a:rPr>
              <a:t>              },</a:t>
            </a:r>
          </a:p>
          <a:p>
            <a:r>
              <a:rPr lang="en-US" sz="1333" dirty="0">
                <a:latin typeface="Consolas" panose="020B0609020204030204" pitchFamily="49" charset="0"/>
                <a:cs typeface="Consolas" panose="020B0609020204030204" pitchFamily="49" charset="0"/>
              </a:rPr>
              <a:t>              {</a:t>
            </a:r>
          </a:p>
          <a:p>
            <a:r>
              <a:rPr lang="en-US" sz="1333" dirty="0">
                <a:latin typeface="Consolas" panose="020B0609020204030204" pitchFamily="49" charset="0"/>
                <a:cs typeface="Consolas" panose="020B0609020204030204" pitchFamily="49" charset="0"/>
              </a:rPr>
              <a:t>                "</a:t>
            </a:r>
            <a:r>
              <a:rPr lang="en-US" sz="1333" dirty="0" err="1">
                <a:latin typeface="Consolas" panose="020B0609020204030204" pitchFamily="49" charset="0"/>
                <a:cs typeface="Consolas" panose="020B0609020204030204" pitchFamily="49" charset="0"/>
              </a:rPr>
              <a:t>url</a:t>
            </a:r>
            <a:r>
              <a:rPr lang="en-US" sz="1333" dirty="0">
                <a:latin typeface="Consolas" panose="020B0609020204030204" pitchFamily="49" charset="0"/>
                <a:cs typeface="Consolas" panose="020B0609020204030204" pitchFamily="49" charset="0"/>
              </a:rPr>
              <a:t>": "manage",</a:t>
            </a:r>
          </a:p>
          <a:p>
            <a:r>
              <a:rPr lang="en-US" sz="1333" dirty="0">
                <a:latin typeface="Consolas" panose="020B0609020204030204" pitchFamily="49" charset="0"/>
                <a:cs typeface="Consolas" panose="020B0609020204030204" pitchFamily="49" charset="0"/>
              </a:rPr>
              <a:t>                "</a:t>
            </a:r>
            <a:r>
              <a:rPr lang="en-US" sz="1333" dirty="0" err="1">
                <a:latin typeface="Consolas" panose="020B0609020204030204" pitchFamily="49" charset="0"/>
                <a:cs typeface="Consolas" panose="020B0609020204030204" pitchFamily="49" charset="0"/>
              </a:rPr>
              <a:t>valueUri</a:t>
            </a:r>
            <a:r>
              <a:rPr lang="en-US" sz="1333" dirty="0">
                <a:latin typeface="Consolas" panose="020B0609020204030204" pitchFamily="49" charset="0"/>
                <a:cs typeface="Consolas" panose="020B0609020204030204" pitchFamily="49" charset="0"/>
              </a:rPr>
              <a:t>": "https://authorization.sandboxcerner.com/tenants/0b8a0111-e8e6-4c26-a91c-5069cbc6b1ca/personas/patient/my-authorizations"</a:t>
            </a:r>
          </a:p>
          <a:p>
            <a:r>
              <a:rPr lang="en-US" sz="1333" dirty="0">
                <a:latin typeface="Consolas" panose="020B0609020204030204" pitchFamily="49" charset="0"/>
                <a:cs typeface="Consolas" panose="020B0609020204030204" pitchFamily="49" charset="0"/>
              </a:rPr>
              <a:t>              }</a:t>
            </a:r>
          </a:p>
          <a:p>
            <a:r>
              <a:rPr lang="en-US" sz="1333" dirty="0">
                <a:latin typeface="Consolas" panose="020B0609020204030204" pitchFamily="49" charset="0"/>
                <a:cs typeface="Consolas" panose="020B0609020204030204" pitchFamily="49" charset="0"/>
              </a:rPr>
              <a:t>            ]</a:t>
            </a:r>
          </a:p>
          <a:p>
            <a:r>
              <a:rPr lang="en-US" sz="1333" dirty="0">
                <a:latin typeface="Consolas" panose="020B0609020204030204" pitchFamily="49" charset="0"/>
                <a:cs typeface="Consolas" panose="020B0609020204030204" pitchFamily="49" charset="0"/>
              </a:rPr>
              <a:t>          }</a:t>
            </a:r>
          </a:p>
          <a:p>
            <a:r>
              <a:rPr lang="en-US" sz="1333"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024303333"/>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CE34ED9-FB58-BC43-ABAD-7DFD8573CD47}"/>
              </a:ext>
            </a:extLst>
          </p:cNvPr>
          <p:cNvSpPr>
            <a:spLocks noGrp="1"/>
          </p:cNvSpPr>
          <p:nvPr>
            <p:ph type="title"/>
          </p:nvPr>
        </p:nvSpPr>
        <p:spPr>
          <a:xfrm>
            <a:off x="414338" y="1"/>
            <a:ext cx="10515600" cy="860612"/>
          </a:xfrm>
        </p:spPr>
        <p:txBody>
          <a:bodyPr/>
          <a:lstStyle/>
          <a:p>
            <a:r>
              <a:rPr lang="en-US" dirty="0"/>
              <a:t>Lab 4: Discovery</a:t>
            </a:r>
          </a:p>
        </p:txBody>
      </p:sp>
      <p:sp>
        <p:nvSpPr>
          <p:cNvPr id="3" name="Content Placeholder 5">
            <a:extLst>
              <a:ext uri="{FF2B5EF4-FFF2-40B4-BE49-F238E27FC236}">
                <a16:creationId xmlns:a16="http://schemas.microsoft.com/office/drawing/2014/main" id="{07EF6DCA-34B8-704C-8B07-4B2CE00BB9CC}"/>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In this lab, we’ll fetch the conformance document and see how the endpoints are used by a SMART® application.</a:t>
            </a:r>
          </a:p>
          <a:p>
            <a:endParaRPr lang="en-US"/>
          </a:p>
          <a:p>
            <a:pPr algn="ctr"/>
            <a:r>
              <a:rPr lang="en-US" sz="5333"/>
              <a:t>http://bit.ly/2h0L4DG</a:t>
            </a:r>
          </a:p>
          <a:p>
            <a:endParaRPr lang="en-US" dirty="0"/>
          </a:p>
        </p:txBody>
      </p:sp>
    </p:spTree>
    <p:extLst>
      <p:ext uri="{BB962C8B-B14F-4D97-AF65-F5344CB8AC3E}">
        <p14:creationId xmlns:p14="http://schemas.microsoft.com/office/powerpoint/2010/main" val="845079850"/>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DB2BAC-52C7-054C-A5D6-DFAB433E8778}"/>
              </a:ext>
            </a:extLst>
          </p:cNvPr>
          <p:cNvSpPr/>
          <p:nvPr/>
        </p:nvSpPr>
        <p:spPr>
          <a:xfrm>
            <a:off x="5332009" y="3136612"/>
            <a:ext cx="1527982" cy="584775"/>
          </a:xfrm>
          <a:prstGeom prst="rect">
            <a:avLst/>
          </a:prstGeom>
        </p:spPr>
        <p:txBody>
          <a:bodyPr wrap="none">
            <a:spAutoFit/>
          </a:bodyPr>
          <a:lstStyle/>
          <a:p>
            <a:r>
              <a:rPr lang="en-US" sz="3200" dirty="0">
                <a:solidFill>
                  <a:schemeClr val="bg1"/>
                </a:solidFill>
              </a:rPr>
              <a:t>Launch</a:t>
            </a:r>
          </a:p>
        </p:txBody>
      </p:sp>
    </p:spTree>
    <p:extLst>
      <p:ext uri="{BB962C8B-B14F-4D97-AF65-F5344CB8AC3E}">
        <p14:creationId xmlns:p14="http://schemas.microsoft.com/office/powerpoint/2010/main" val="1552842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C4621DBA-D074-554F-B4D3-80CFFF434E90}"/>
              </a:ext>
            </a:extLst>
          </p:cNvPr>
          <p:cNvSpPr>
            <a:spLocks noGrp="1"/>
          </p:cNvSpPr>
          <p:nvPr>
            <p:ph type="title"/>
          </p:nvPr>
        </p:nvSpPr>
        <p:spPr>
          <a:xfrm>
            <a:off x="414338" y="1"/>
            <a:ext cx="10515600" cy="860612"/>
          </a:xfrm>
        </p:spPr>
        <p:txBody>
          <a:bodyPr/>
          <a:lstStyle/>
          <a:p>
            <a:r>
              <a:rPr lang="en-US" dirty="0"/>
              <a:t>Launch</a:t>
            </a:r>
          </a:p>
        </p:txBody>
      </p:sp>
      <p:sp>
        <p:nvSpPr>
          <p:cNvPr id="3" name="Content Placeholder 5">
            <a:extLst>
              <a:ext uri="{FF2B5EF4-FFF2-40B4-BE49-F238E27FC236}">
                <a16:creationId xmlns:a16="http://schemas.microsoft.com/office/drawing/2014/main" id="{0420D731-3B0B-6C4A-9B16-5E92491F76BA}"/>
              </a:ext>
            </a:extLst>
          </p:cNvPr>
          <p:cNvSpPr txBox="1">
            <a:spLocks/>
          </p:cNvSpPr>
          <p:nvPr/>
        </p:nvSpPr>
        <p:spPr>
          <a:xfrm>
            <a:off x="420945" y="1280161"/>
            <a:ext cx="10515600" cy="4528969"/>
          </a:xfrm>
          <a:prstGeom prst="rect">
            <a:avLst/>
          </a:prstGeom>
        </p:spPr>
        <p:txBody>
          <a:bodyPr>
            <a:normAutofit/>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The SMART® framework provides a mechanism for applications to be “launched”.  A “launch” passes two pieces of information to  your application’s pre-registered launch endpoint:</a:t>
            </a:r>
          </a:p>
          <a:p>
            <a:endParaRPr lang="en-US"/>
          </a:p>
          <a:p>
            <a:r>
              <a:rPr lang="en-US"/>
              <a:t>iss: The FHIR® base URL of the EHR performing the “launch” (or “issuer”).</a:t>
            </a:r>
          </a:p>
          <a:p>
            <a:r>
              <a:rPr lang="en-US"/>
              <a:t>launch: A “launch” identifier, used by the EHR to associate the subsequent authorization request with context in the EHR.</a:t>
            </a:r>
            <a:br>
              <a:rPr lang="en-US"/>
            </a:br>
            <a:endParaRPr lang="en-US"/>
          </a:p>
          <a:p>
            <a:endParaRPr lang="en-US" dirty="0"/>
          </a:p>
        </p:txBody>
      </p:sp>
    </p:spTree>
    <p:extLst>
      <p:ext uri="{BB962C8B-B14F-4D97-AF65-F5344CB8AC3E}">
        <p14:creationId xmlns:p14="http://schemas.microsoft.com/office/powerpoint/2010/main" val="3169843157"/>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1902549-ECA0-4B42-A6AC-E76CABD0D8D2}"/>
              </a:ext>
            </a:extLst>
          </p:cNvPr>
          <p:cNvSpPr>
            <a:spLocks noGrp="1"/>
          </p:cNvSpPr>
          <p:nvPr>
            <p:ph type="title"/>
          </p:nvPr>
        </p:nvSpPr>
        <p:spPr>
          <a:xfrm>
            <a:off x="414338" y="1"/>
            <a:ext cx="10515600" cy="860612"/>
          </a:xfrm>
        </p:spPr>
        <p:txBody>
          <a:bodyPr/>
          <a:lstStyle/>
          <a:p>
            <a:r>
              <a:rPr lang="en-US" dirty="0"/>
              <a:t>Launch</a:t>
            </a:r>
          </a:p>
        </p:txBody>
      </p:sp>
      <p:sp>
        <p:nvSpPr>
          <p:cNvPr id="3" name="Content Placeholder 5">
            <a:extLst>
              <a:ext uri="{FF2B5EF4-FFF2-40B4-BE49-F238E27FC236}">
                <a16:creationId xmlns:a16="http://schemas.microsoft.com/office/drawing/2014/main" id="{ECFB798A-E7A7-CC49-95D5-5866DE780B42}"/>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Additional information may be returned in the JSON of a token response upon completion of the authorization flow:</a:t>
            </a:r>
          </a:p>
          <a:p>
            <a:endParaRPr lang="en-US"/>
          </a:p>
          <a:p>
            <a:r>
              <a:rPr lang="en-US"/>
              <a:t>patient:  The FHIR® identifier of a Patient resource of the current patient in context.  Present during “launch”.</a:t>
            </a:r>
          </a:p>
          <a:p>
            <a:r>
              <a:rPr lang="en-US"/>
              <a:t>need_patient_banner: a boolean, present during launch,  indicating whether a patient banner should be displayed.</a:t>
            </a:r>
          </a:p>
          <a:p>
            <a:br>
              <a:rPr lang="en-US"/>
            </a:br>
            <a:endParaRPr lang="en-US"/>
          </a:p>
          <a:p>
            <a:endParaRPr lang="en-US" dirty="0"/>
          </a:p>
        </p:txBody>
      </p:sp>
    </p:spTree>
    <p:extLst>
      <p:ext uri="{BB962C8B-B14F-4D97-AF65-F5344CB8AC3E}">
        <p14:creationId xmlns:p14="http://schemas.microsoft.com/office/powerpoint/2010/main" val="4192798891"/>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57812002-6B24-EA4A-AD13-00B800602B4F}"/>
              </a:ext>
            </a:extLst>
          </p:cNvPr>
          <p:cNvSpPr>
            <a:spLocks noGrp="1"/>
          </p:cNvSpPr>
          <p:nvPr>
            <p:ph type="title"/>
          </p:nvPr>
        </p:nvSpPr>
        <p:spPr>
          <a:xfrm>
            <a:off x="414338" y="1"/>
            <a:ext cx="10515600" cy="860612"/>
          </a:xfrm>
        </p:spPr>
        <p:txBody>
          <a:bodyPr/>
          <a:lstStyle/>
          <a:p>
            <a:r>
              <a:rPr lang="en-US" dirty="0"/>
              <a:t>Lab 5: Launch</a:t>
            </a:r>
          </a:p>
        </p:txBody>
      </p:sp>
      <p:sp>
        <p:nvSpPr>
          <p:cNvPr id="3" name="Content Placeholder 5">
            <a:extLst>
              <a:ext uri="{FF2B5EF4-FFF2-40B4-BE49-F238E27FC236}">
                <a16:creationId xmlns:a16="http://schemas.microsoft.com/office/drawing/2014/main" id="{79D3481B-38B9-9A43-8883-6C0F611ECB8F}"/>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In this lab, we’ll observe how launch is leveraged by the demo application and how launch effects contextual (“patient/…”) scopes.</a:t>
            </a:r>
          </a:p>
          <a:p>
            <a:endParaRPr lang="en-US"/>
          </a:p>
          <a:p>
            <a:pPr algn="ctr"/>
            <a:r>
              <a:rPr lang="en-US" sz="5333"/>
              <a:t>http://bit.ly/2h0L72k</a:t>
            </a:r>
          </a:p>
          <a:p>
            <a:endParaRPr lang="en-US" dirty="0"/>
          </a:p>
        </p:txBody>
      </p:sp>
    </p:spTree>
    <p:extLst>
      <p:ext uri="{BB962C8B-B14F-4D97-AF65-F5344CB8AC3E}">
        <p14:creationId xmlns:p14="http://schemas.microsoft.com/office/powerpoint/2010/main" val="2972173994"/>
      </p:ext>
    </p:extLst>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87549E-10EC-7940-AFCF-FF8F136CE61F}"/>
              </a:ext>
            </a:extLst>
          </p:cNvPr>
          <p:cNvSpPr/>
          <p:nvPr/>
        </p:nvSpPr>
        <p:spPr>
          <a:xfrm>
            <a:off x="3156734" y="2844225"/>
            <a:ext cx="5878532" cy="584775"/>
          </a:xfrm>
          <a:prstGeom prst="rect">
            <a:avLst/>
          </a:prstGeom>
        </p:spPr>
        <p:txBody>
          <a:bodyPr wrap="none">
            <a:spAutoFit/>
          </a:bodyPr>
          <a:lstStyle/>
          <a:p>
            <a:r>
              <a:rPr lang="en-US" sz="3200" dirty="0">
                <a:solidFill>
                  <a:schemeClr val="bg1"/>
                </a:solidFill>
              </a:rPr>
              <a:t>OpenID Connect / User Identity</a:t>
            </a:r>
          </a:p>
        </p:txBody>
      </p:sp>
    </p:spTree>
    <p:extLst>
      <p:ext uri="{BB962C8B-B14F-4D97-AF65-F5344CB8AC3E}">
        <p14:creationId xmlns:p14="http://schemas.microsoft.com/office/powerpoint/2010/main" val="5732956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902E042F-92F9-814D-84BB-575CA929D225}"/>
              </a:ext>
            </a:extLst>
          </p:cNvPr>
          <p:cNvSpPr>
            <a:spLocks noGrp="1"/>
          </p:cNvSpPr>
          <p:nvPr>
            <p:ph type="title"/>
          </p:nvPr>
        </p:nvSpPr>
        <p:spPr>
          <a:xfrm>
            <a:off x="414338" y="1"/>
            <a:ext cx="10515600" cy="860612"/>
          </a:xfrm>
        </p:spPr>
        <p:txBody>
          <a:bodyPr/>
          <a:lstStyle/>
          <a:p>
            <a:r>
              <a:rPr lang="en-US" dirty="0"/>
              <a:t>OpenID and User Identity</a:t>
            </a:r>
          </a:p>
        </p:txBody>
      </p:sp>
      <p:sp>
        <p:nvSpPr>
          <p:cNvPr id="3" name="Content Placeholder 5">
            <a:extLst>
              <a:ext uri="{FF2B5EF4-FFF2-40B4-BE49-F238E27FC236}">
                <a16:creationId xmlns:a16="http://schemas.microsoft.com/office/drawing/2014/main" id="{3204834C-B1DE-3741-AAB8-5EE838A45E00}"/>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Many applications have a need to determine the identity of the user the application is acting on behalf of.  Example reasons:</a:t>
            </a:r>
          </a:p>
          <a:p>
            <a:endParaRPr lang="en-US"/>
          </a:p>
          <a:p>
            <a:r>
              <a:rPr lang="en-US"/>
              <a:t>Display of username in application</a:t>
            </a:r>
          </a:p>
          <a:p>
            <a:r>
              <a:rPr lang="en-US"/>
              <a:t>Auditing / logging</a:t>
            </a:r>
          </a:p>
          <a:p>
            <a:r>
              <a:rPr lang="en-US"/>
              <a:t>Protecting non-FHIR resources</a:t>
            </a:r>
          </a:p>
          <a:p>
            <a:endParaRPr lang="en-US" dirty="0"/>
          </a:p>
        </p:txBody>
      </p:sp>
    </p:spTree>
    <p:extLst>
      <p:ext uri="{BB962C8B-B14F-4D97-AF65-F5344CB8AC3E}">
        <p14:creationId xmlns:p14="http://schemas.microsoft.com/office/powerpoint/2010/main" val="3830840492"/>
      </p:ext>
    </p:extLst>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C0649608-EF7C-954A-9C0C-1A4E7DDAF0CB}"/>
              </a:ext>
            </a:extLst>
          </p:cNvPr>
          <p:cNvSpPr>
            <a:spLocks noGrp="1"/>
          </p:cNvSpPr>
          <p:nvPr>
            <p:ph type="title"/>
          </p:nvPr>
        </p:nvSpPr>
        <p:spPr>
          <a:xfrm>
            <a:off x="414338" y="1"/>
            <a:ext cx="10515600" cy="860612"/>
          </a:xfrm>
        </p:spPr>
        <p:txBody>
          <a:bodyPr/>
          <a:lstStyle/>
          <a:p>
            <a:r>
              <a:rPr lang="en-US" dirty="0"/>
              <a:t>OpenID and User Identity</a:t>
            </a:r>
          </a:p>
        </p:txBody>
      </p:sp>
      <p:sp>
        <p:nvSpPr>
          <p:cNvPr id="3" name="Content Placeholder 5">
            <a:extLst>
              <a:ext uri="{FF2B5EF4-FFF2-40B4-BE49-F238E27FC236}">
                <a16:creationId xmlns:a16="http://schemas.microsoft.com/office/drawing/2014/main" id="{F98E5B20-FDA6-C048-8D34-A2C692FFEF4D}"/>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The openid scope allows an application to request an identity token (defined as part of the OpenID Connect specification*).</a:t>
            </a:r>
          </a:p>
          <a:p>
            <a:endParaRPr lang="en-US"/>
          </a:p>
          <a:p>
            <a:r>
              <a:rPr lang="en-US"/>
              <a:t>The fhirUser scope (in previous versions, profile) requests the URL of the authenticated user’s FHIR resource.  The information from this resource allows applications to tie user identity back to the specific person (practitioner, patient, or otherwise.)</a:t>
            </a:r>
          </a:p>
          <a:p>
            <a:endParaRPr lang="en-US" dirty="0"/>
          </a:p>
        </p:txBody>
      </p:sp>
    </p:spTree>
    <p:extLst>
      <p:ext uri="{BB962C8B-B14F-4D97-AF65-F5344CB8AC3E}">
        <p14:creationId xmlns:p14="http://schemas.microsoft.com/office/powerpoint/2010/main" val="914385662"/>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F16B1494-EB0E-CD4B-B5D5-7B4347CA57E6}"/>
              </a:ext>
            </a:extLst>
          </p:cNvPr>
          <p:cNvSpPr txBox="1">
            <a:spLocks/>
          </p:cNvSpPr>
          <p:nvPr/>
        </p:nvSpPr>
        <p:spPr>
          <a:xfrm>
            <a:off x="414338" y="1"/>
            <a:ext cx="10515600" cy="860612"/>
          </a:xfrm>
          <a:prstGeom prst="rect">
            <a:avLst/>
          </a:prstGeom>
        </p:spPr>
        <p:txBody>
          <a:bodyPr vert="horz" lIns="365760" tIns="365760" rIns="914400" bIns="45720" rtlCol="0" anchor="ctr">
            <a:noAutofit/>
          </a:bodyPr>
          <a:lstStyle>
            <a:lvl1pPr algn="l" defTabSz="1218354" rtl="0" eaLnBrk="1" fontAlgn="auto" latinLnBrk="0" hangingPunct="1">
              <a:lnSpc>
                <a:spcPct val="90000"/>
              </a:lnSpc>
              <a:spcBef>
                <a:spcPct val="0"/>
              </a:spcBef>
              <a:spcAft>
                <a:spcPts val="0"/>
              </a:spcAft>
              <a:buNone/>
              <a:defRPr lang="en-GB" sz="3600" b="1" i="0" kern="1200" baseline="0">
                <a:solidFill>
                  <a:schemeClr val="tx1"/>
                </a:solidFill>
                <a:latin typeface="Arial" panose="020B0604020202020204" pitchFamily="34" charset="0"/>
                <a:ea typeface="+mj-ea"/>
                <a:cs typeface="Arial" panose="020B0604020202020204" pitchFamily="34" charset="0"/>
              </a:defRPr>
            </a:lvl1pPr>
          </a:lstStyle>
          <a:p>
            <a:r>
              <a:rPr lang="en-US"/>
              <a:t>Introduction</a:t>
            </a:r>
            <a:endParaRPr lang="en-US" dirty="0"/>
          </a:p>
        </p:txBody>
      </p:sp>
      <p:sp>
        <p:nvSpPr>
          <p:cNvPr id="4" name="Content Placeholder 5">
            <a:extLst>
              <a:ext uri="{FF2B5EF4-FFF2-40B4-BE49-F238E27FC236}">
                <a16:creationId xmlns:a16="http://schemas.microsoft.com/office/drawing/2014/main" id="{4C96B98A-C9AB-D548-9B91-41B4515AE989}"/>
              </a:ext>
            </a:extLst>
          </p:cNvPr>
          <p:cNvSpPr txBox="1">
            <a:spLocks/>
          </p:cNvSpPr>
          <p:nvPr/>
        </p:nvSpPr>
        <p:spPr>
          <a:xfrm>
            <a:off x="414339" y="1280162"/>
            <a:ext cx="10522207" cy="4528969"/>
          </a:xfrm>
          <a:prstGeom prst="rect">
            <a:avLst/>
          </a:prstGeom>
        </p:spPr>
        <p:txBody>
          <a:bodyPr anchor="t"/>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How does it accomplish this?</a:t>
            </a:r>
          </a:p>
          <a:p>
            <a:endParaRPr lang="en-US"/>
          </a:p>
          <a:p>
            <a:r>
              <a:rPr lang="en-US"/>
              <a:t>Extends OAuth2 Framework (IETF RFC 6749)</a:t>
            </a:r>
          </a:p>
          <a:p>
            <a:r>
              <a:rPr lang="en-US"/>
              <a:t>Utilizes OpenID Connect identity tokens for conveying user identity.</a:t>
            </a:r>
          </a:p>
          <a:p>
            <a:r>
              <a:rPr lang="en-US"/>
              <a:t>Defines additional extensions and mechanisms outside of the core OAuth 2 framework to handle healthcare use cases.</a:t>
            </a:r>
          </a:p>
          <a:p>
            <a:endParaRPr lang="en-US"/>
          </a:p>
          <a:p>
            <a:endParaRPr lang="en-US"/>
          </a:p>
          <a:p>
            <a:endParaRPr lang="en-US" dirty="0"/>
          </a:p>
        </p:txBody>
      </p:sp>
    </p:spTree>
    <p:extLst>
      <p:ext uri="{BB962C8B-B14F-4D97-AF65-F5344CB8AC3E}">
        <p14:creationId xmlns:p14="http://schemas.microsoft.com/office/powerpoint/2010/main" val="11093750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2115C18-3AAD-AA4B-A040-9C51E47062AE}"/>
              </a:ext>
            </a:extLst>
          </p:cNvPr>
          <p:cNvSpPr>
            <a:spLocks noGrp="1"/>
          </p:cNvSpPr>
          <p:nvPr>
            <p:ph type="title"/>
          </p:nvPr>
        </p:nvSpPr>
        <p:spPr>
          <a:xfrm>
            <a:off x="414338" y="1"/>
            <a:ext cx="10515600" cy="860612"/>
          </a:xfrm>
        </p:spPr>
        <p:txBody>
          <a:bodyPr/>
          <a:lstStyle/>
          <a:p>
            <a:r>
              <a:rPr lang="en-US" dirty="0"/>
              <a:t>OpenID and User Identity</a:t>
            </a:r>
          </a:p>
        </p:txBody>
      </p:sp>
      <p:sp>
        <p:nvSpPr>
          <p:cNvPr id="3" name="Content Placeholder 5">
            <a:extLst>
              <a:ext uri="{FF2B5EF4-FFF2-40B4-BE49-F238E27FC236}">
                <a16:creationId xmlns:a16="http://schemas.microsoft.com/office/drawing/2014/main" id="{93680B96-C552-664B-AE7D-3681E9049C16}"/>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OpenID responses come in the form of an id_token that is returned in the access token response.</a:t>
            </a:r>
          </a:p>
          <a:p>
            <a:endParaRPr lang="en-US"/>
          </a:p>
          <a:p>
            <a:r>
              <a:rPr lang="en-US"/>
              <a:t>id_token(s) are JSON Web Tokens and are generally signed using the JSON Web Signature specification (more details provided in the lab.)</a:t>
            </a:r>
          </a:p>
          <a:p>
            <a:endParaRPr lang="en-US" dirty="0"/>
          </a:p>
        </p:txBody>
      </p:sp>
    </p:spTree>
    <p:extLst>
      <p:ext uri="{BB962C8B-B14F-4D97-AF65-F5344CB8AC3E}">
        <p14:creationId xmlns:p14="http://schemas.microsoft.com/office/powerpoint/2010/main" val="1291741369"/>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EDFECE7D-0A75-E24A-84A2-EFB65273861F}"/>
              </a:ext>
            </a:extLst>
          </p:cNvPr>
          <p:cNvSpPr>
            <a:spLocks noGrp="1"/>
          </p:cNvSpPr>
          <p:nvPr>
            <p:ph type="title"/>
          </p:nvPr>
        </p:nvSpPr>
        <p:spPr>
          <a:xfrm>
            <a:off x="414338" y="1"/>
            <a:ext cx="10515600" cy="860612"/>
          </a:xfrm>
        </p:spPr>
        <p:txBody>
          <a:bodyPr/>
          <a:lstStyle/>
          <a:p>
            <a:r>
              <a:rPr lang="en-US" dirty="0"/>
              <a:t>OpenID and User Identity</a:t>
            </a:r>
          </a:p>
        </p:txBody>
      </p:sp>
      <p:sp>
        <p:nvSpPr>
          <p:cNvPr id="3" name="Content Placeholder 5">
            <a:extLst>
              <a:ext uri="{FF2B5EF4-FFF2-40B4-BE49-F238E27FC236}">
                <a16:creationId xmlns:a16="http://schemas.microsoft.com/office/drawing/2014/main" id="{6FC3398C-2538-AE4D-AE06-289DB2D0C011}"/>
              </a:ext>
            </a:extLst>
          </p:cNvPr>
          <p:cNvSpPr txBox="1">
            <a:spLocks/>
          </p:cNvSpPr>
          <p:nvPr/>
        </p:nvSpPr>
        <p:spPr>
          <a:xfrm>
            <a:off x="420945" y="1280161"/>
            <a:ext cx="10515600" cy="4528969"/>
          </a:xfrm>
          <a:prstGeom prst="rect">
            <a:avLst/>
          </a:prstGeom>
        </p:spPr>
        <p:txBody>
          <a:bodyPr>
            <a:normAutofit/>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Tokens contain an issuer (“iss”) and a subject (“sub”).  The combination of these represents a globally-unique identifier for a user.</a:t>
            </a:r>
          </a:p>
          <a:p>
            <a:r>
              <a:rPr lang="en-US"/>
              <a:t>Subject values are only unique within the context of the issuer of the token (two different issuers might assert the same subject values.)</a:t>
            </a:r>
          </a:p>
          <a:p>
            <a:r>
              <a:rPr lang="en-US"/>
              <a:t>The subject is not guaranteed by all implementations to be an actual username, nor does FHIR® offer a standard mechanism to obtain a “username” via a resource.</a:t>
            </a:r>
          </a:p>
          <a:p>
            <a:endParaRPr lang="en-US" dirty="0"/>
          </a:p>
        </p:txBody>
      </p:sp>
    </p:spTree>
    <p:extLst>
      <p:ext uri="{BB962C8B-B14F-4D97-AF65-F5344CB8AC3E}">
        <p14:creationId xmlns:p14="http://schemas.microsoft.com/office/powerpoint/2010/main" val="1901045327"/>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2E061E5D-9735-FC47-A394-D81559CE68E1}"/>
              </a:ext>
            </a:extLst>
          </p:cNvPr>
          <p:cNvSpPr>
            <a:spLocks noGrp="1"/>
          </p:cNvSpPr>
          <p:nvPr>
            <p:ph type="title"/>
          </p:nvPr>
        </p:nvSpPr>
        <p:spPr>
          <a:xfrm>
            <a:off x="414338" y="1"/>
            <a:ext cx="10515600" cy="860612"/>
          </a:xfrm>
        </p:spPr>
        <p:txBody>
          <a:bodyPr/>
          <a:lstStyle/>
          <a:p>
            <a:r>
              <a:rPr lang="en-US" dirty="0"/>
              <a:t>OpenID and User Identity</a:t>
            </a:r>
          </a:p>
        </p:txBody>
      </p:sp>
      <p:sp>
        <p:nvSpPr>
          <p:cNvPr id="3" name="Content Placeholder 5">
            <a:extLst>
              <a:ext uri="{FF2B5EF4-FFF2-40B4-BE49-F238E27FC236}">
                <a16:creationId xmlns:a16="http://schemas.microsoft.com/office/drawing/2014/main" id="{DF96D37D-1CFC-8E4F-81E5-C101F9C12EC8}"/>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Some authorization server implementations may choose not to sign such tokens.</a:t>
            </a:r>
          </a:p>
          <a:p>
            <a:endParaRPr lang="en-US"/>
          </a:p>
          <a:p>
            <a:r>
              <a:rPr lang="en-US"/>
              <a:t>In such cases, the “issuer” value MUST match the URL of the token endpoint from which you are receiving the id_token.</a:t>
            </a:r>
          </a:p>
          <a:p>
            <a:endParaRPr lang="en-US"/>
          </a:p>
          <a:p>
            <a:r>
              <a:rPr lang="en-US"/>
              <a:t>Cerner’s implementation does sign identity tokens; further information on how to verify such tokens may be found in our online documentation and as part of the labs.</a:t>
            </a:r>
          </a:p>
          <a:p>
            <a:endParaRPr lang="en-US"/>
          </a:p>
          <a:p>
            <a:endParaRPr lang="en-US" dirty="0"/>
          </a:p>
        </p:txBody>
      </p:sp>
    </p:spTree>
    <p:extLst>
      <p:ext uri="{BB962C8B-B14F-4D97-AF65-F5344CB8AC3E}">
        <p14:creationId xmlns:p14="http://schemas.microsoft.com/office/powerpoint/2010/main" val="1719298300"/>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19FAD896-5054-604F-891C-C3019A1ECFA1}"/>
              </a:ext>
            </a:extLst>
          </p:cNvPr>
          <p:cNvSpPr>
            <a:spLocks noGrp="1"/>
          </p:cNvSpPr>
          <p:nvPr>
            <p:ph type="title"/>
          </p:nvPr>
        </p:nvSpPr>
        <p:spPr>
          <a:xfrm>
            <a:off x="414338" y="1"/>
            <a:ext cx="10515600" cy="860612"/>
          </a:xfrm>
        </p:spPr>
        <p:txBody>
          <a:bodyPr/>
          <a:lstStyle/>
          <a:p>
            <a:r>
              <a:rPr lang="en-US" dirty="0"/>
              <a:t>Lab 6: OpenID</a:t>
            </a:r>
          </a:p>
        </p:txBody>
      </p:sp>
      <p:sp>
        <p:nvSpPr>
          <p:cNvPr id="3" name="Content Placeholder 5">
            <a:extLst>
              <a:ext uri="{FF2B5EF4-FFF2-40B4-BE49-F238E27FC236}">
                <a16:creationId xmlns:a16="http://schemas.microsoft.com/office/drawing/2014/main" id="{D6FA29AA-C6AF-F24B-9973-CD1CF1A1AF63}"/>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In this lab, we’ll observe how the openid scope is used.</a:t>
            </a:r>
          </a:p>
          <a:p>
            <a:endParaRPr lang="en-US"/>
          </a:p>
          <a:p>
            <a:pPr algn="ctr"/>
            <a:r>
              <a:rPr lang="en-US" sz="5333"/>
              <a:t>http://bit.ly/2uWqmKi</a:t>
            </a:r>
          </a:p>
          <a:p>
            <a:endParaRPr lang="en-US" dirty="0"/>
          </a:p>
        </p:txBody>
      </p:sp>
    </p:spTree>
    <p:extLst>
      <p:ext uri="{BB962C8B-B14F-4D97-AF65-F5344CB8AC3E}">
        <p14:creationId xmlns:p14="http://schemas.microsoft.com/office/powerpoint/2010/main" val="1474894890"/>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9A731F-F079-DA4B-8E30-F0146B0B2502}"/>
              </a:ext>
            </a:extLst>
          </p:cNvPr>
          <p:cNvSpPr/>
          <p:nvPr/>
        </p:nvSpPr>
        <p:spPr>
          <a:xfrm>
            <a:off x="4584207" y="2844225"/>
            <a:ext cx="3023585" cy="584775"/>
          </a:xfrm>
          <a:prstGeom prst="rect">
            <a:avLst/>
          </a:prstGeom>
        </p:spPr>
        <p:txBody>
          <a:bodyPr wrap="none">
            <a:spAutoFit/>
          </a:bodyPr>
          <a:lstStyle/>
          <a:p>
            <a:r>
              <a:rPr lang="en-US" sz="3200" dirty="0">
                <a:solidFill>
                  <a:schemeClr val="bg1"/>
                </a:solidFill>
              </a:rPr>
              <a:t>Refresh Tokens</a:t>
            </a:r>
          </a:p>
        </p:txBody>
      </p:sp>
    </p:spTree>
    <p:extLst>
      <p:ext uri="{BB962C8B-B14F-4D97-AF65-F5344CB8AC3E}">
        <p14:creationId xmlns:p14="http://schemas.microsoft.com/office/powerpoint/2010/main" val="40258612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AFC00E76-D92B-FA40-96AB-3B481300A416}"/>
              </a:ext>
            </a:extLst>
          </p:cNvPr>
          <p:cNvSpPr>
            <a:spLocks noGrp="1"/>
          </p:cNvSpPr>
          <p:nvPr>
            <p:ph type="title"/>
          </p:nvPr>
        </p:nvSpPr>
        <p:spPr>
          <a:xfrm>
            <a:off x="414338" y="1"/>
            <a:ext cx="10515600" cy="860612"/>
          </a:xfrm>
        </p:spPr>
        <p:txBody>
          <a:bodyPr/>
          <a:lstStyle/>
          <a:p>
            <a:r>
              <a:rPr lang="en-US" dirty="0"/>
              <a:t>Refresh Tokens</a:t>
            </a:r>
          </a:p>
        </p:txBody>
      </p:sp>
      <p:sp>
        <p:nvSpPr>
          <p:cNvPr id="3" name="Content Placeholder 5">
            <a:extLst>
              <a:ext uri="{FF2B5EF4-FFF2-40B4-BE49-F238E27FC236}">
                <a16:creationId xmlns:a16="http://schemas.microsoft.com/office/drawing/2014/main" id="{095A40A3-D7E0-6A40-AAF8-D64A0FC506E6}"/>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Access tokens are valid for short durations.  </a:t>
            </a:r>
          </a:p>
          <a:p>
            <a:r>
              <a:rPr lang="en-US"/>
              <a:t>If your application needs access for a longer duration (&gt; 10 minutes), your application needs the ability to automatically obtain new tokens.</a:t>
            </a:r>
          </a:p>
          <a:p>
            <a:endParaRPr lang="en-US" dirty="0"/>
          </a:p>
        </p:txBody>
      </p:sp>
    </p:spTree>
    <p:extLst>
      <p:ext uri="{BB962C8B-B14F-4D97-AF65-F5344CB8AC3E}">
        <p14:creationId xmlns:p14="http://schemas.microsoft.com/office/powerpoint/2010/main" val="1793404519"/>
      </p:ext>
    </p:extLst>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AFCA26D7-5F87-D048-A780-CA32A6B88D88}"/>
              </a:ext>
            </a:extLst>
          </p:cNvPr>
          <p:cNvSpPr>
            <a:spLocks noGrp="1"/>
          </p:cNvSpPr>
          <p:nvPr>
            <p:ph type="title"/>
          </p:nvPr>
        </p:nvSpPr>
        <p:spPr>
          <a:xfrm>
            <a:off x="414338" y="1"/>
            <a:ext cx="10515600" cy="860612"/>
          </a:xfrm>
        </p:spPr>
        <p:txBody>
          <a:bodyPr/>
          <a:lstStyle/>
          <a:p>
            <a:r>
              <a:rPr lang="en-US" dirty="0"/>
              <a:t>Refresh Tokens</a:t>
            </a:r>
          </a:p>
        </p:txBody>
      </p:sp>
      <p:sp>
        <p:nvSpPr>
          <p:cNvPr id="3" name="Content Placeholder 5">
            <a:extLst>
              <a:ext uri="{FF2B5EF4-FFF2-40B4-BE49-F238E27FC236}">
                <a16:creationId xmlns:a16="http://schemas.microsoft.com/office/drawing/2014/main" id="{6081971B-1CE4-8C4F-9BD3-8E203C9D3F44}"/>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With the scopes of online_access or offline_access, you can obtain additional tokens.</a:t>
            </a:r>
          </a:p>
          <a:p>
            <a:r>
              <a:rPr lang="en-US"/>
              <a:t>A “refresh_token” is returned in the token response when this scope is granted.  This token can be used to obtain new tokens from the authorization server.</a:t>
            </a:r>
          </a:p>
          <a:p>
            <a:endParaRPr lang="en-US" dirty="0"/>
          </a:p>
        </p:txBody>
      </p:sp>
    </p:spTree>
    <p:extLst>
      <p:ext uri="{BB962C8B-B14F-4D97-AF65-F5344CB8AC3E}">
        <p14:creationId xmlns:p14="http://schemas.microsoft.com/office/powerpoint/2010/main" val="2160479802"/>
      </p:ext>
    </p:extLst>
  </p:cSld>
  <p:clrMapOvr>
    <a:masterClrMapping/>
  </p:clrMapOvr>
  <p:transition spd="slow">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A4C11335-0B92-5347-A962-655E5DE9421A}"/>
              </a:ext>
            </a:extLst>
          </p:cNvPr>
          <p:cNvSpPr>
            <a:spLocks noGrp="1"/>
          </p:cNvSpPr>
          <p:nvPr>
            <p:ph type="title"/>
          </p:nvPr>
        </p:nvSpPr>
        <p:spPr>
          <a:xfrm>
            <a:off x="414338" y="1"/>
            <a:ext cx="10515600" cy="860612"/>
          </a:xfrm>
        </p:spPr>
        <p:txBody>
          <a:bodyPr/>
          <a:lstStyle/>
          <a:p>
            <a:r>
              <a:rPr lang="en-US" dirty="0"/>
              <a:t>Example Refresh Token Request</a:t>
            </a:r>
          </a:p>
        </p:txBody>
      </p:sp>
      <p:pic>
        <p:nvPicPr>
          <p:cNvPr id="3" name="Content Placeholder 6">
            <a:extLst>
              <a:ext uri="{FF2B5EF4-FFF2-40B4-BE49-F238E27FC236}">
                <a16:creationId xmlns:a16="http://schemas.microsoft.com/office/drawing/2014/main" id="{0A97B49A-9A53-E94C-BA07-0E0F741C59B1}"/>
              </a:ext>
            </a:extLst>
          </p:cNvPr>
          <p:cNvPicPr>
            <a:picLocks noChangeAspect="1"/>
          </p:cNvPicPr>
          <p:nvPr/>
        </p:nvPicPr>
        <p:blipFill>
          <a:blip r:embed="rId2"/>
          <a:stretch>
            <a:fillRect/>
          </a:stretch>
        </p:blipFill>
        <p:spPr>
          <a:xfrm>
            <a:off x="1219201" y="2717800"/>
            <a:ext cx="9250465" cy="1625741"/>
          </a:xfrm>
          <a:prstGeom prst="rect">
            <a:avLst/>
          </a:prstGeom>
        </p:spPr>
      </p:pic>
    </p:spTree>
    <p:extLst>
      <p:ext uri="{BB962C8B-B14F-4D97-AF65-F5344CB8AC3E}">
        <p14:creationId xmlns:p14="http://schemas.microsoft.com/office/powerpoint/2010/main" val="1492984604"/>
      </p:ext>
    </p:extLst>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16CF709F-8802-6A48-ADC0-0A1244583172}"/>
              </a:ext>
            </a:extLst>
          </p:cNvPr>
          <p:cNvSpPr>
            <a:spLocks noGrp="1"/>
          </p:cNvSpPr>
          <p:nvPr>
            <p:ph type="title"/>
          </p:nvPr>
        </p:nvSpPr>
        <p:spPr>
          <a:xfrm>
            <a:off x="414338" y="1"/>
            <a:ext cx="10515600" cy="860612"/>
          </a:xfrm>
        </p:spPr>
        <p:txBody>
          <a:bodyPr/>
          <a:lstStyle/>
          <a:p>
            <a:r>
              <a:rPr lang="en-US" dirty="0"/>
              <a:t>Example Refresh Token Response</a:t>
            </a:r>
          </a:p>
        </p:txBody>
      </p:sp>
      <p:pic>
        <p:nvPicPr>
          <p:cNvPr id="3" name="Content Placeholder 6">
            <a:extLst>
              <a:ext uri="{FF2B5EF4-FFF2-40B4-BE49-F238E27FC236}">
                <a16:creationId xmlns:a16="http://schemas.microsoft.com/office/drawing/2014/main" id="{368183A1-6820-7445-AEB0-FB26F6088878}"/>
              </a:ext>
            </a:extLst>
          </p:cNvPr>
          <p:cNvPicPr>
            <a:picLocks noChangeAspect="1"/>
          </p:cNvPicPr>
          <p:nvPr/>
        </p:nvPicPr>
        <p:blipFill>
          <a:blip r:embed="rId2"/>
          <a:stretch>
            <a:fillRect/>
          </a:stretch>
        </p:blipFill>
        <p:spPr>
          <a:xfrm>
            <a:off x="1781842" y="1280584"/>
            <a:ext cx="7794351" cy="4527549"/>
          </a:xfrm>
          <a:prstGeom prst="rect">
            <a:avLst/>
          </a:prstGeom>
        </p:spPr>
      </p:pic>
    </p:spTree>
    <p:extLst>
      <p:ext uri="{BB962C8B-B14F-4D97-AF65-F5344CB8AC3E}">
        <p14:creationId xmlns:p14="http://schemas.microsoft.com/office/powerpoint/2010/main" val="2520095159"/>
      </p:ext>
    </p:extLst>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268728FA-BD23-4D4C-B381-9979EEAAE222}"/>
              </a:ext>
            </a:extLst>
          </p:cNvPr>
          <p:cNvSpPr>
            <a:spLocks noGrp="1"/>
          </p:cNvSpPr>
          <p:nvPr>
            <p:ph type="title"/>
          </p:nvPr>
        </p:nvSpPr>
        <p:spPr>
          <a:xfrm>
            <a:off x="414338" y="1"/>
            <a:ext cx="10515600" cy="860612"/>
          </a:xfrm>
        </p:spPr>
        <p:txBody>
          <a:bodyPr/>
          <a:lstStyle/>
          <a:p>
            <a:r>
              <a:rPr lang="en-US" dirty="0"/>
              <a:t>Refresh Tokens</a:t>
            </a:r>
          </a:p>
        </p:txBody>
      </p:sp>
      <p:sp>
        <p:nvSpPr>
          <p:cNvPr id="3" name="Content Placeholder 5">
            <a:extLst>
              <a:ext uri="{FF2B5EF4-FFF2-40B4-BE49-F238E27FC236}">
                <a16:creationId xmlns:a16="http://schemas.microsoft.com/office/drawing/2014/main" id="{A952B324-4B20-6747-869A-DB93CF86D473}"/>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sz="3200"/>
              <a:t>Refresh token responses may not contain the additional response parameters that were included in the original grant, such as the “patient” value seen during a launch.</a:t>
            </a:r>
            <a:endParaRPr lang="en-US">
              <a:latin typeface="Consolas" panose="020B0609020204030204" pitchFamily="49" charset="0"/>
              <a:cs typeface="Consolas" panose="020B0609020204030204" pitchFamily="49" charset="0"/>
            </a:endParaRPr>
          </a:p>
          <a:p>
            <a:endParaRPr lang="en-US" dirty="0"/>
          </a:p>
        </p:txBody>
      </p:sp>
    </p:spTree>
    <p:extLst>
      <p:ext uri="{BB962C8B-B14F-4D97-AF65-F5344CB8AC3E}">
        <p14:creationId xmlns:p14="http://schemas.microsoft.com/office/powerpoint/2010/main" val="1940192693"/>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AD0798-8CC4-C94A-9F39-2C4B02D4B348}"/>
              </a:ext>
            </a:extLst>
          </p:cNvPr>
          <p:cNvSpPr/>
          <p:nvPr/>
        </p:nvSpPr>
        <p:spPr>
          <a:xfrm>
            <a:off x="2664912" y="2844225"/>
            <a:ext cx="6862175" cy="584775"/>
          </a:xfrm>
          <a:prstGeom prst="rect">
            <a:avLst/>
          </a:prstGeom>
        </p:spPr>
        <p:txBody>
          <a:bodyPr wrap="square">
            <a:spAutoFit/>
          </a:bodyPr>
          <a:lstStyle/>
          <a:p>
            <a:r>
              <a:rPr lang="en-US" sz="3200" dirty="0">
                <a:solidFill>
                  <a:srgbClr val="FFFFFF"/>
                </a:solidFill>
              </a:rPr>
              <a:t>Why Utilize the OAuth 2 Framework? </a:t>
            </a:r>
          </a:p>
        </p:txBody>
      </p:sp>
    </p:spTree>
    <p:extLst>
      <p:ext uri="{BB962C8B-B14F-4D97-AF65-F5344CB8AC3E}">
        <p14:creationId xmlns:p14="http://schemas.microsoft.com/office/powerpoint/2010/main" val="42210980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29546F76-3CDC-784D-AA3D-7B93CCB96396}"/>
              </a:ext>
            </a:extLst>
          </p:cNvPr>
          <p:cNvSpPr>
            <a:spLocks noGrp="1"/>
          </p:cNvSpPr>
          <p:nvPr>
            <p:ph type="title"/>
          </p:nvPr>
        </p:nvSpPr>
        <p:spPr>
          <a:xfrm>
            <a:off x="414338" y="1"/>
            <a:ext cx="10515600" cy="860612"/>
          </a:xfrm>
        </p:spPr>
        <p:txBody>
          <a:bodyPr/>
          <a:lstStyle/>
          <a:p>
            <a:r>
              <a:rPr lang="en-US" dirty="0"/>
              <a:t>Refresh Tokens</a:t>
            </a:r>
          </a:p>
        </p:txBody>
      </p:sp>
      <p:sp>
        <p:nvSpPr>
          <p:cNvPr id="3" name="Content Placeholder 5">
            <a:extLst>
              <a:ext uri="{FF2B5EF4-FFF2-40B4-BE49-F238E27FC236}">
                <a16:creationId xmlns:a16="http://schemas.microsoft.com/office/drawing/2014/main" id="{E27520BE-63E4-7C47-99B5-E8516596D310}"/>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“offline_access” refresh tokens may require “client credentials” to utilize.</a:t>
            </a:r>
          </a:p>
          <a:p>
            <a:r>
              <a:rPr lang="en-US"/>
              <a:t>In Cerner’s ecosystem, Cerner Central system account credentials are required for use with such refresh tokens, sent via HTTP Basic authentication.</a:t>
            </a:r>
          </a:p>
          <a:p>
            <a:endParaRPr lang="en-US" dirty="0"/>
          </a:p>
        </p:txBody>
      </p:sp>
    </p:spTree>
    <p:extLst>
      <p:ext uri="{BB962C8B-B14F-4D97-AF65-F5344CB8AC3E}">
        <p14:creationId xmlns:p14="http://schemas.microsoft.com/office/powerpoint/2010/main" val="100532220"/>
      </p:ext>
    </p:extLst>
  </p:cSld>
  <p:clrMapOvr>
    <a:masterClrMapping/>
  </p:clrMapOvr>
  <p:transition spd="slow">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FF60B33-CBD2-4B46-B8E7-A6B2347691EF}"/>
              </a:ext>
            </a:extLst>
          </p:cNvPr>
          <p:cNvSpPr>
            <a:spLocks noGrp="1"/>
          </p:cNvSpPr>
          <p:nvPr>
            <p:ph type="title"/>
          </p:nvPr>
        </p:nvSpPr>
        <p:spPr>
          <a:xfrm>
            <a:off x="414338" y="1"/>
            <a:ext cx="10515600" cy="860612"/>
          </a:xfrm>
        </p:spPr>
        <p:txBody>
          <a:bodyPr/>
          <a:lstStyle/>
          <a:p>
            <a:r>
              <a:rPr lang="en-US" dirty="0"/>
              <a:t>Refresh Tokens</a:t>
            </a:r>
          </a:p>
        </p:txBody>
      </p:sp>
      <p:sp>
        <p:nvSpPr>
          <p:cNvPr id="3" name="Content Placeholder 5">
            <a:extLst>
              <a:ext uri="{FF2B5EF4-FFF2-40B4-BE49-F238E27FC236}">
                <a16:creationId xmlns:a16="http://schemas.microsoft.com/office/drawing/2014/main" id="{8A1A87E1-10C9-C84D-8DFE-71AE9BEA4C14}"/>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Refresh tokens will continue to function until either:</a:t>
            </a:r>
          </a:p>
          <a:p>
            <a:endParaRPr lang="en-US"/>
          </a:p>
          <a:p>
            <a:r>
              <a:rPr lang="en-US"/>
              <a:t>The user’s session (“online_access”) is terminated or risk-based re-authentication is required (logging out, expiration, other security events).</a:t>
            </a:r>
          </a:p>
          <a:p>
            <a:r>
              <a:rPr lang="en-US"/>
              <a:t>The user or their administrator terminates the persistent grant (“offline_access”) via “manage authorizations”.</a:t>
            </a:r>
          </a:p>
          <a:p>
            <a:r>
              <a:rPr lang="en-US"/>
              <a:t>The organization terminates all access for your application to their FHIR® services.</a:t>
            </a:r>
          </a:p>
          <a:p>
            <a:endParaRPr lang="en-US" dirty="0"/>
          </a:p>
        </p:txBody>
      </p:sp>
    </p:spTree>
    <p:extLst>
      <p:ext uri="{BB962C8B-B14F-4D97-AF65-F5344CB8AC3E}">
        <p14:creationId xmlns:p14="http://schemas.microsoft.com/office/powerpoint/2010/main" val="3408836829"/>
      </p:ext>
    </p:extLst>
  </p:cSld>
  <p:clrMapOvr>
    <a:masterClrMapping/>
  </p:clrMapOvr>
  <p:transition spd="slow">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8C3854-DADC-C349-9484-967F2B1703C9}"/>
              </a:ext>
            </a:extLst>
          </p:cNvPr>
          <p:cNvSpPr>
            <a:spLocks noGrp="1"/>
          </p:cNvSpPr>
          <p:nvPr>
            <p:ph type="title"/>
          </p:nvPr>
        </p:nvSpPr>
        <p:spPr>
          <a:xfrm>
            <a:off x="414338" y="1"/>
            <a:ext cx="10515600" cy="860612"/>
          </a:xfrm>
        </p:spPr>
        <p:txBody>
          <a:bodyPr/>
          <a:lstStyle/>
          <a:p>
            <a:r>
              <a:rPr lang="en-US" dirty="0"/>
              <a:t>Lab 7: Refresh Tokens</a:t>
            </a:r>
          </a:p>
        </p:txBody>
      </p:sp>
      <p:sp>
        <p:nvSpPr>
          <p:cNvPr id="3" name="Content Placeholder 5">
            <a:extLst>
              <a:ext uri="{FF2B5EF4-FFF2-40B4-BE49-F238E27FC236}">
                <a16:creationId xmlns:a16="http://schemas.microsoft.com/office/drawing/2014/main" id="{550482E4-99D4-1243-A2F1-A0C0E41B52D5}"/>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In this lab, we’ll observe how the online_access scope is used, and how refresh tokens are utilized.</a:t>
            </a:r>
          </a:p>
          <a:p>
            <a:endParaRPr lang="en-US"/>
          </a:p>
          <a:p>
            <a:pPr algn="ctr"/>
            <a:r>
              <a:rPr lang="en-US" sz="5333"/>
              <a:t>http://bit.ly/2uuj7Zy</a:t>
            </a:r>
          </a:p>
          <a:p>
            <a:endParaRPr lang="en-US" dirty="0"/>
          </a:p>
        </p:txBody>
      </p:sp>
    </p:spTree>
    <p:extLst>
      <p:ext uri="{BB962C8B-B14F-4D97-AF65-F5344CB8AC3E}">
        <p14:creationId xmlns:p14="http://schemas.microsoft.com/office/powerpoint/2010/main" val="3136637786"/>
      </p:ext>
    </p:extLst>
  </p:cSld>
  <p:clrMapOvr>
    <a:masterClrMapping/>
  </p:clrMapOvr>
  <p:transition spd="slow">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5A2728-2DDB-5646-BE13-02FF57665109}"/>
              </a:ext>
            </a:extLst>
          </p:cNvPr>
          <p:cNvSpPr/>
          <p:nvPr/>
        </p:nvSpPr>
        <p:spPr>
          <a:xfrm>
            <a:off x="4465585" y="3136612"/>
            <a:ext cx="3260829" cy="584775"/>
          </a:xfrm>
          <a:prstGeom prst="rect">
            <a:avLst/>
          </a:prstGeom>
        </p:spPr>
        <p:txBody>
          <a:bodyPr wrap="none">
            <a:spAutoFit/>
          </a:bodyPr>
          <a:lstStyle/>
          <a:p>
            <a:r>
              <a:rPr lang="en-US" sz="3200" dirty="0">
                <a:solidFill>
                  <a:schemeClr val="bg1"/>
                </a:solidFill>
              </a:rPr>
              <a:t>Exception Cases</a:t>
            </a:r>
          </a:p>
        </p:txBody>
      </p:sp>
    </p:spTree>
    <p:extLst>
      <p:ext uri="{BB962C8B-B14F-4D97-AF65-F5344CB8AC3E}">
        <p14:creationId xmlns:p14="http://schemas.microsoft.com/office/powerpoint/2010/main" val="6916318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FA7B4596-9270-F940-B1A9-545F13F2AE11}"/>
              </a:ext>
            </a:extLst>
          </p:cNvPr>
          <p:cNvSpPr>
            <a:spLocks noGrp="1"/>
          </p:cNvSpPr>
          <p:nvPr>
            <p:ph type="title"/>
          </p:nvPr>
        </p:nvSpPr>
        <p:spPr>
          <a:xfrm>
            <a:off x="414338" y="1"/>
            <a:ext cx="10515600" cy="860612"/>
          </a:xfrm>
        </p:spPr>
        <p:txBody>
          <a:bodyPr/>
          <a:lstStyle/>
          <a:p>
            <a:r>
              <a:rPr lang="en-US" dirty="0"/>
              <a:t>Handling Errors</a:t>
            </a:r>
          </a:p>
        </p:txBody>
      </p:sp>
      <p:sp>
        <p:nvSpPr>
          <p:cNvPr id="3" name="Content Placeholder 5">
            <a:extLst>
              <a:ext uri="{FF2B5EF4-FFF2-40B4-BE49-F238E27FC236}">
                <a16:creationId xmlns:a16="http://schemas.microsoft.com/office/drawing/2014/main" id="{AC8B4502-A2DE-CC4A-BF14-9AC8546A8280}"/>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All workflows in the OAuth 2 framework allow for an error_uri parameter to be returned to the client application.</a:t>
            </a:r>
          </a:p>
          <a:p>
            <a:r>
              <a:rPr lang="en-US"/>
              <a:t>If your application receives an error, at minimum provide a link to the user using the value of error_uri – this will help in diagnosing the cause and guiding the user to support.</a:t>
            </a:r>
          </a:p>
          <a:p>
            <a:endParaRPr lang="en-US" dirty="0"/>
          </a:p>
        </p:txBody>
      </p:sp>
    </p:spTree>
    <p:extLst>
      <p:ext uri="{BB962C8B-B14F-4D97-AF65-F5344CB8AC3E}">
        <p14:creationId xmlns:p14="http://schemas.microsoft.com/office/powerpoint/2010/main" val="1519919871"/>
      </p:ext>
    </p:extLst>
  </p:cSld>
  <p:clrMapOvr>
    <a:masterClrMapping/>
  </p:clrMapOvr>
  <p:transition spd="slow">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815DE1E-498C-5D41-A78E-F0E1FEA8CAD6}"/>
              </a:ext>
            </a:extLst>
          </p:cNvPr>
          <p:cNvSpPr>
            <a:spLocks noGrp="1"/>
          </p:cNvSpPr>
          <p:nvPr>
            <p:ph type="title"/>
          </p:nvPr>
        </p:nvSpPr>
        <p:spPr>
          <a:xfrm>
            <a:off x="414338" y="1"/>
            <a:ext cx="10515600" cy="860612"/>
          </a:xfrm>
        </p:spPr>
        <p:txBody>
          <a:bodyPr/>
          <a:lstStyle/>
          <a:p>
            <a:r>
              <a:rPr lang="en-US" dirty="0"/>
              <a:t>Common Error Cases</a:t>
            </a:r>
          </a:p>
        </p:txBody>
      </p:sp>
      <p:sp>
        <p:nvSpPr>
          <p:cNvPr id="3" name="Content Placeholder 5">
            <a:extLst>
              <a:ext uri="{FF2B5EF4-FFF2-40B4-BE49-F238E27FC236}">
                <a16:creationId xmlns:a16="http://schemas.microsoft.com/office/drawing/2014/main" id="{2F351A17-91A5-6446-B735-659D51942BE1}"/>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Forgetting to send the “aud” (audience) parameter.  This parameter is not part of the core OAuth 2 framework, but is unique to the security requirements of the SMART® ecosystem.</a:t>
            </a:r>
          </a:p>
          <a:p>
            <a:r>
              <a:rPr lang="en-US"/>
              <a:t>Authorization grant codes are one-time use codes.  Submitting a token request twice using the same authorization grant code will result in an error.</a:t>
            </a:r>
          </a:p>
          <a:p>
            <a:r>
              <a:rPr lang="en-US"/>
              <a:t>If you include a redirect_uri in your authorization request, it must match the scheme, host, port, and path (including trailing slashes) that was registered with the authorization server.</a:t>
            </a:r>
          </a:p>
          <a:p>
            <a:endParaRPr lang="en-US"/>
          </a:p>
          <a:p>
            <a:endParaRPr lang="en-US"/>
          </a:p>
          <a:p>
            <a:endParaRPr lang="en-US" dirty="0"/>
          </a:p>
        </p:txBody>
      </p:sp>
    </p:spTree>
    <p:extLst>
      <p:ext uri="{BB962C8B-B14F-4D97-AF65-F5344CB8AC3E}">
        <p14:creationId xmlns:p14="http://schemas.microsoft.com/office/powerpoint/2010/main" val="29410300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B94D7E0-E984-9144-AF96-D4A49AC87639}"/>
              </a:ext>
            </a:extLst>
          </p:cNvPr>
          <p:cNvSpPr>
            <a:spLocks noGrp="1"/>
          </p:cNvSpPr>
          <p:nvPr>
            <p:ph type="title"/>
          </p:nvPr>
        </p:nvSpPr>
        <p:spPr>
          <a:xfrm>
            <a:off x="414338" y="1"/>
            <a:ext cx="10515600" cy="860612"/>
          </a:xfrm>
        </p:spPr>
        <p:txBody>
          <a:bodyPr/>
          <a:lstStyle/>
          <a:p>
            <a:r>
              <a:rPr lang="en-US" dirty="0"/>
              <a:t>Lab 8: Exception Cases</a:t>
            </a:r>
          </a:p>
        </p:txBody>
      </p:sp>
      <p:sp>
        <p:nvSpPr>
          <p:cNvPr id="3" name="Content Placeholder 5">
            <a:extLst>
              <a:ext uri="{FF2B5EF4-FFF2-40B4-BE49-F238E27FC236}">
                <a16:creationId xmlns:a16="http://schemas.microsoft.com/office/drawing/2014/main" id="{0CB069C9-9DD7-5F4E-AA58-023570E16875}"/>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In this lab, we’ll observe how these common errors manifest themselves, as well as the error page provided by the authorization server.</a:t>
            </a:r>
          </a:p>
          <a:p>
            <a:endParaRPr lang="en-US"/>
          </a:p>
          <a:p>
            <a:pPr algn="ctr"/>
            <a:r>
              <a:rPr lang="en-US" sz="5333"/>
              <a:t>http://bit.ly/2v5Kv1o</a:t>
            </a:r>
          </a:p>
          <a:p>
            <a:endParaRPr lang="en-US" dirty="0"/>
          </a:p>
        </p:txBody>
      </p:sp>
    </p:spTree>
    <p:extLst>
      <p:ext uri="{BB962C8B-B14F-4D97-AF65-F5344CB8AC3E}">
        <p14:creationId xmlns:p14="http://schemas.microsoft.com/office/powerpoint/2010/main" val="2629917707"/>
      </p:ext>
    </p:extLst>
  </p:cSld>
  <p:clrMapOvr>
    <a:masterClrMapping/>
  </p:clrMapOvr>
  <p:transition spd="slow">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6BCE9B-B209-FB41-BF27-C19DC63045C3}"/>
              </a:ext>
            </a:extLst>
          </p:cNvPr>
          <p:cNvSpPr/>
          <p:nvPr/>
        </p:nvSpPr>
        <p:spPr>
          <a:xfrm>
            <a:off x="5046674" y="2844225"/>
            <a:ext cx="2098651" cy="584775"/>
          </a:xfrm>
          <a:prstGeom prst="rect">
            <a:avLst/>
          </a:prstGeom>
        </p:spPr>
        <p:txBody>
          <a:bodyPr wrap="none">
            <a:spAutoFit/>
          </a:bodyPr>
          <a:lstStyle/>
          <a:p>
            <a:r>
              <a:rPr lang="en-US" sz="3200" dirty="0">
                <a:solidFill>
                  <a:schemeClr val="bg1"/>
                </a:solidFill>
              </a:rPr>
              <a:t>Miscellany</a:t>
            </a:r>
          </a:p>
        </p:txBody>
      </p:sp>
    </p:spTree>
    <p:extLst>
      <p:ext uri="{BB962C8B-B14F-4D97-AF65-F5344CB8AC3E}">
        <p14:creationId xmlns:p14="http://schemas.microsoft.com/office/powerpoint/2010/main" val="26966420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EA7B84F6-265E-2143-9326-4B30DD2F1D99}"/>
              </a:ext>
            </a:extLst>
          </p:cNvPr>
          <p:cNvSpPr>
            <a:spLocks noGrp="1"/>
          </p:cNvSpPr>
          <p:nvPr>
            <p:ph type="title"/>
          </p:nvPr>
        </p:nvSpPr>
        <p:spPr>
          <a:xfrm>
            <a:off x="414338" y="1"/>
            <a:ext cx="10515600" cy="860612"/>
          </a:xfrm>
        </p:spPr>
        <p:txBody>
          <a:bodyPr/>
          <a:lstStyle/>
          <a:p>
            <a:r>
              <a:rPr lang="en-US" dirty="0"/>
              <a:t>UX Considerations</a:t>
            </a:r>
          </a:p>
        </p:txBody>
      </p:sp>
      <p:sp>
        <p:nvSpPr>
          <p:cNvPr id="3" name="Content Placeholder 5">
            <a:extLst>
              <a:ext uri="{FF2B5EF4-FFF2-40B4-BE49-F238E27FC236}">
                <a16:creationId xmlns:a16="http://schemas.microsoft.com/office/drawing/2014/main" id="{A71862E9-140C-BD44-9835-2A84152C43CA}"/>
              </a:ext>
            </a:extLst>
          </p:cNvPr>
          <p:cNvSpPr txBox="1">
            <a:spLocks/>
          </p:cNvSpPr>
          <p:nvPr/>
        </p:nvSpPr>
        <p:spPr>
          <a:xfrm>
            <a:off x="420945" y="1280161"/>
            <a:ext cx="10515600" cy="4528969"/>
          </a:xfrm>
          <a:prstGeom prst="rect">
            <a:avLst/>
          </a:prstGeom>
        </p:spPr>
        <p:txBody>
          <a:bodyPr>
            <a:normAutofit/>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For applications that “stand-alone” (Applications that are not embedded within the EHR via web view technology):</a:t>
            </a:r>
          </a:p>
          <a:p>
            <a:endParaRPr lang="en-US"/>
          </a:p>
          <a:p>
            <a:r>
              <a:rPr lang="en-US"/>
              <a:t>Use a separate browser tab / window for authorization flows.</a:t>
            </a:r>
          </a:p>
          <a:p>
            <a:pPr lvl="1"/>
            <a:r>
              <a:rPr lang="en-US"/>
              <a:t>Close this tab upon completion of the authorization flow.</a:t>
            </a:r>
          </a:p>
          <a:p>
            <a:pPr lvl="1"/>
            <a:r>
              <a:rPr lang="en-US"/>
              <a:t>The separate tab isolates the authorization and authentication workflow, preventing issues that would interfere with the use of browser and/or device navigation mechanisms (the “back” button problem.)</a:t>
            </a:r>
          </a:p>
          <a:p>
            <a:r>
              <a:rPr lang="en-US"/>
              <a:t>Provide a “Manage Access” link to the user, linked to the “manage” endpoint advertised in the conformance document.</a:t>
            </a:r>
          </a:p>
          <a:p>
            <a:endParaRPr lang="en-US"/>
          </a:p>
          <a:p>
            <a:pPr lvl="1"/>
            <a:endParaRPr lang="en-US"/>
          </a:p>
          <a:p>
            <a:endParaRPr lang="en-US"/>
          </a:p>
          <a:p>
            <a:endParaRPr lang="en-US"/>
          </a:p>
          <a:p>
            <a:endParaRPr lang="en-US"/>
          </a:p>
          <a:p>
            <a:endParaRPr lang="en-US" dirty="0"/>
          </a:p>
        </p:txBody>
      </p:sp>
    </p:spTree>
    <p:extLst>
      <p:ext uri="{BB962C8B-B14F-4D97-AF65-F5344CB8AC3E}">
        <p14:creationId xmlns:p14="http://schemas.microsoft.com/office/powerpoint/2010/main" val="374172808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872DF-4544-C142-9894-D87FAFEEEE91}"/>
              </a:ext>
            </a:extLst>
          </p:cNvPr>
          <p:cNvSpPr>
            <a:spLocks noGrp="1"/>
          </p:cNvSpPr>
          <p:nvPr>
            <p:ph type="title"/>
          </p:nvPr>
        </p:nvSpPr>
        <p:spPr>
          <a:xfrm>
            <a:off x="414338" y="1"/>
            <a:ext cx="10515600" cy="860612"/>
          </a:xfrm>
        </p:spPr>
        <p:txBody>
          <a:bodyPr/>
          <a:lstStyle/>
          <a:p>
            <a:r>
              <a:rPr lang="en-US" dirty="0"/>
              <a:t>Troubleshooting</a:t>
            </a:r>
          </a:p>
        </p:txBody>
      </p:sp>
      <p:sp>
        <p:nvSpPr>
          <p:cNvPr id="3" name="Content Placeholder 2">
            <a:extLst>
              <a:ext uri="{FF2B5EF4-FFF2-40B4-BE49-F238E27FC236}">
                <a16:creationId xmlns:a16="http://schemas.microsoft.com/office/drawing/2014/main" id="{AEA0FD9E-9E3B-924E-A359-B5B13AAC15DF}"/>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It is critical to obtain the calls being made by the user agent (browser) itself when obtaining assistance in diagnosing problems.</a:t>
            </a:r>
            <a:br>
              <a:rPr lang="en-US"/>
            </a:br>
            <a:br>
              <a:rPr lang="en-US"/>
            </a:br>
            <a:r>
              <a:rPr lang="en-US"/>
              <a:t>This can be obtained using the “net” tab of most browser developer tools:</a:t>
            </a:r>
            <a:endParaRPr lang="en-US" dirty="0"/>
          </a:p>
        </p:txBody>
      </p:sp>
    </p:spTree>
    <p:extLst>
      <p:ext uri="{BB962C8B-B14F-4D97-AF65-F5344CB8AC3E}">
        <p14:creationId xmlns:p14="http://schemas.microsoft.com/office/powerpoint/2010/main" val="1733689949"/>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FD98A32D-6A92-E148-BECF-28D7EF7BA786}"/>
              </a:ext>
            </a:extLst>
          </p:cNvPr>
          <p:cNvSpPr>
            <a:spLocks noGrp="1"/>
          </p:cNvSpPr>
          <p:nvPr>
            <p:ph type="title"/>
          </p:nvPr>
        </p:nvSpPr>
        <p:spPr>
          <a:xfrm>
            <a:off x="414338" y="1"/>
            <a:ext cx="10515600" cy="860612"/>
          </a:xfrm>
        </p:spPr>
        <p:txBody>
          <a:bodyPr/>
          <a:lstStyle/>
          <a:p>
            <a:r>
              <a:rPr lang="en-US" dirty="0"/>
              <a:t>Introduction</a:t>
            </a:r>
          </a:p>
        </p:txBody>
      </p:sp>
      <p:sp>
        <p:nvSpPr>
          <p:cNvPr id="4" name="Content Placeholder 5">
            <a:extLst>
              <a:ext uri="{FF2B5EF4-FFF2-40B4-BE49-F238E27FC236}">
                <a16:creationId xmlns:a16="http://schemas.microsoft.com/office/drawing/2014/main" id="{2B04596F-30EE-1248-A74B-8A73DA57FA5A}"/>
              </a:ext>
            </a:extLst>
          </p:cNvPr>
          <p:cNvSpPr txBox="1">
            <a:spLocks/>
          </p:cNvSpPr>
          <p:nvPr/>
        </p:nvSpPr>
        <p:spPr>
          <a:xfrm>
            <a:off x="420945" y="1280161"/>
            <a:ext cx="10515600" cy="4528969"/>
          </a:xfrm>
          <a:prstGeom prst="rect">
            <a:avLst/>
          </a:prstGeom>
        </p:spPr>
        <p:txBody>
          <a:bodyPr>
            <a:normAutofit/>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Reason: It abstracts authentication away from client applications.</a:t>
            </a:r>
          </a:p>
          <a:p>
            <a:endParaRPr lang="en-US"/>
          </a:p>
          <a:p>
            <a:r>
              <a:rPr lang="en-US"/>
              <a:t>Benefit: Organizations can choose any mechanism(s) of authentication that are appropriate for its user population without affecting apps.</a:t>
            </a:r>
          </a:p>
          <a:p>
            <a:r>
              <a:rPr lang="en-US"/>
              <a:t>Benefit: Users can have an “single sign-on” experience, and don’t have to update apps if they change their credentials.</a:t>
            </a:r>
          </a:p>
          <a:p>
            <a:endParaRPr lang="en-US"/>
          </a:p>
          <a:p>
            <a:endParaRPr lang="en-US"/>
          </a:p>
          <a:p>
            <a:endParaRPr lang="en-US" dirty="0"/>
          </a:p>
        </p:txBody>
      </p:sp>
      <p:cxnSp>
        <p:nvCxnSpPr>
          <p:cNvPr id="5" name="Straight Connector 4">
            <a:extLst>
              <a:ext uri="{FF2B5EF4-FFF2-40B4-BE49-F238E27FC236}">
                <a16:creationId xmlns:a16="http://schemas.microsoft.com/office/drawing/2014/main" id="{BB2DEDA2-4A6D-AC49-88FE-2D8E736B6DF5}"/>
              </a:ext>
            </a:extLst>
          </p:cNvPr>
          <p:cNvCxnSpPr/>
          <p:nvPr/>
        </p:nvCxnSpPr>
        <p:spPr>
          <a:xfrm>
            <a:off x="914400" y="2413000"/>
            <a:ext cx="94488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0749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F4D1DC3-D679-C940-B39D-4137751C1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1905000"/>
            <a:ext cx="107442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265C576E-BAD3-654B-BAFC-CA3B2EFDAA25}"/>
              </a:ext>
            </a:extLst>
          </p:cNvPr>
          <p:cNvSpPr txBox="1"/>
          <p:nvPr/>
        </p:nvSpPr>
        <p:spPr>
          <a:xfrm>
            <a:off x="3017520" y="1042417"/>
            <a:ext cx="6199632" cy="369332"/>
          </a:xfrm>
          <a:prstGeom prst="rect">
            <a:avLst/>
          </a:prstGeom>
          <a:noFill/>
        </p:spPr>
        <p:txBody>
          <a:bodyPr wrap="square" rtlCol="0">
            <a:spAutoFit/>
          </a:bodyPr>
          <a:lstStyle/>
          <a:p>
            <a:pPr algn="ctr"/>
            <a:r>
              <a:rPr lang="en-US" sz="1800" dirty="0"/>
              <a:t>Internet Explorer</a:t>
            </a:r>
          </a:p>
        </p:txBody>
      </p:sp>
    </p:spTree>
    <p:extLst>
      <p:ext uri="{BB962C8B-B14F-4D97-AF65-F5344CB8AC3E}">
        <p14:creationId xmlns:p14="http://schemas.microsoft.com/office/powerpoint/2010/main" val="3629540567"/>
      </p:ext>
    </p:extLst>
  </p:cSld>
  <p:clrMapOvr>
    <a:masterClrMapping/>
  </p:clrMapOvr>
  <p:transition spd="slow">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2D93CE-9E6E-104A-B0F7-47539D4A2F06}"/>
              </a:ext>
            </a:extLst>
          </p:cNvPr>
          <p:cNvSpPr txBox="1"/>
          <p:nvPr/>
        </p:nvSpPr>
        <p:spPr>
          <a:xfrm>
            <a:off x="3017520" y="1042417"/>
            <a:ext cx="6199632" cy="369332"/>
          </a:xfrm>
          <a:prstGeom prst="rect">
            <a:avLst/>
          </a:prstGeom>
          <a:noFill/>
        </p:spPr>
        <p:txBody>
          <a:bodyPr wrap="square" rtlCol="0">
            <a:spAutoFit/>
          </a:bodyPr>
          <a:lstStyle/>
          <a:p>
            <a:pPr algn="ctr"/>
            <a:r>
              <a:rPr lang="en-US" sz="1800" dirty="0"/>
              <a:t>Firefox</a:t>
            </a:r>
          </a:p>
        </p:txBody>
      </p:sp>
      <p:pic>
        <p:nvPicPr>
          <p:cNvPr id="3" name="Picture 2">
            <a:extLst>
              <a:ext uri="{FF2B5EF4-FFF2-40B4-BE49-F238E27FC236}">
                <a16:creationId xmlns:a16="http://schemas.microsoft.com/office/drawing/2014/main" id="{D1565794-19B3-E24F-BDE8-9163E5A9A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228" y="2362200"/>
            <a:ext cx="11231245" cy="197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0899880"/>
      </p:ext>
    </p:extLst>
  </p:cSld>
  <p:clrMapOvr>
    <a:masterClrMapping/>
  </p:clrMapOvr>
  <p:transition spd="slow">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016546-74FA-D648-A5BD-AEB32A99826E}"/>
              </a:ext>
            </a:extLst>
          </p:cNvPr>
          <p:cNvSpPr txBox="1"/>
          <p:nvPr/>
        </p:nvSpPr>
        <p:spPr>
          <a:xfrm>
            <a:off x="3017520" y="1042417"/>
            <a:ext cx="6199632" cy="369332"/>
          </a:xfrm>
          <a:prstGeom prst="rect">
            <a:avLst/>
          </a:prstGeom>
          <a:noFill/>
        </p:spPr>
        <p:txBody>
          <a:bodyPr wrap="square" rtlCol="0">
            <a:spAutoFit/>
          </a:bodyPr>
          <a:lstStyle/>
          <a:p>
            <a:pPr algn="ctr"/>
            <a:r>
              <a:rPr lang="en-US" sz="1800" dirty="0"/>
              <a:t>Chrome</a:t>
            </a:r>
          </a:p>
        </p:txBody>
      </p:sp>
      <p:pic>
        <p:nvPicPr>
          <p:cNvPr id="3" name="Picture 2">
            <a:extLst>
              <a:ext uri="{FF2B5EF4-FFF2-40B4-BE49-F238E27FC236}">
                <a16:creationId xmlns:a16="http://schemas.microsoft.com/office/drawing/2014/main" id="{DD9A2E33-2687-4D4E-8483-A6972CB18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6" y="2087692"/>
            <a:ext cx="9848851" cy="3743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000190"/>
      </p:ext>
    </p:extLst>
  </p:cSld>
  <p:clrMapOvr>
    <a:masterClrMapping/>
  </p:clrMapOvr>
  <p:transition spd="slow">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2016E68-9F60-9644-9CA1-7E307754A10D}"/>
              </a:ext>
            </a:extLst>
          </p:cNvPr>
          <p:cNvSpPr>
            <a:spLocks noGrp="1"/>
          </p:cNvSpPr>
          <p:nvPr>
            <p:ph type="title"/>
          </p:nvPr>
        </p:nvSpPr>
        <p:spPr>
          <a:xfrm>
            <a:off x="414338" y="1"/>
            <a:ext cx="10515600" cy="860612"/>
          </a:xfrm>
        </p:spPr>
        <p:txBody>
          <a:bodyPr/>
          <a:lstStyle/>
          <a:p>
            <a:r>
              <a:rPr lang="en-US" dirty="0"/>
              <a:t>Native Applications</a:t>
            </a:r>
          </a:p>
        </p:txBody>
      </p:sp>
      <p:sp>
        <p:nvSpPr>
          <p:cNvPr id="3" name="Content Placeholder 5">
            <a:extLst>
              <a:ext uri="{FF2B5EF4-FFF2-40B4-BE49-F238E27FC236}">
                <a16:creationId xmlns:a16="http://schemas.microsoft.com/office/drawing/2014/main" id="{1948CB06-F616-604F-AF42-09DD9517DC07}"/>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AppAuth is an open source library you might consider when developing native applications; it implements all of the best practices recommended by the specifications:</a:t>
            </a:r>
          </a:p>
          <a:p>
            <a:endParaRPr lang="en-US"/>
          </a:p>
          <a:p>
            <a:pPr algn="ctr"/>
            <a:r>
              <a:rPr lang="en-US">
                <a:hlinkClick r:id="rId2"/>
              </a:rPr>
              <a:t>https://appauth.io/</a:t>
            </a:r>
            <a:endParaRPr lang="en-US"/>
          </a:p>
          <a:p>
            <a:endParaRPr lang="en-US"/>
          </a:p>
          <a:p>
            <a:endParaRPr lang="en-US" dirty="0"/>
          </a:p>
        </p:txBody>
      </p:sp>
    </p:spTree>
    <p:extLst>
      <p:ext uri="{BB962C8B-B14F-4D97-AF65-F5344CB8AC3E}">
        <p14:creationId xmlns:p14="http://schemas.microsoft.com/office/powerpoint/2010/main" val="302307331"/>
      </p:ext>
    </p:extLst>
  </p:cSld>
  <p:clrMapOvr>
    <a:masterClrMapping/>
  </p:clrMapOvr>
  <p:transition spd="slow">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25EA2F9-6D83-6B46-BE97-87FDC1F068BD}"/>
              </a:ext>
            </a:extLst>
          </p:cNvPr>
          <p:cNvSpPr>
            <a:spLocks noGrp="1"/>
          </p:cNvSpPr>
          <p:nvPr>
            <p:ph type="title"/>
          </p:nvPr>
        </p:nvSpPr>
        <p:spPr>
          <a:xfrm>
            <a:off x="414338" y="1"/>
            <a:ext cx="10515600" cy="860612"/>
          </a:xfrm>
        </p:spPr>
        <p:txBody>
          <a:bodyPr/>
          <a:lstStyle/>
          <a:p>
            <a:r>
              <a:rPr lang="en-US" dirty="0"/>
              <a:t>Native Applications</a:t>
            </a:r>
          </a:p>
        </p:txBody>
      </p:sp>
      <p:sp>
        <p:nvSpPr>
          <p:cNvPr id="4" name="Content Placeholder 5">
            <a:extLst>
              <a:ext uri="{FF2B5EF4-FFF2-40B4-BE49-F238E27FC236}">
                <a16:creationId xmlns:a16="http://schemas.microsoft.com/office/drawing/2014/main" id="{D0DE3962-E1EF-4F4A-B6C3-27BA3A89EE16}"/>
              </a:ext>
            </a:extLst>
          </p:cNvPr>
          <p:cNvSpPr txBox="1">
            <a:spLocks/>
          </p:cNvSpPr>
          <p:nvPr/>
        </p:nvSpPr>
        <p:spPr>
          <a:xfrm>
            <a:off x="420945" y="1280161"/>
            <a:ext cx="10515600" cy="4528969"/>
          </a:xfrm>
          <a:prstGeom prst="rect">
            <a:avLst/>
          </a:prstGeom>
        </p:spPr>
        <p:txBody>
          <a:bodyPr>
            <a:normAutofit/>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Why this approach for native?</a:t>
            </a:r>
          </a:p>
          <a:p>
            <a:endParaRPr lang="en-US"/>
          </a:p>
          <a:p>
            <a:r>
              <a:rPr lang="en-US"/>
              <a:t>Enables sharing of persistent state between all instances of the browser, both in apps and the system browser.</a:t>
            </a:r>
          </a:p>
          <a:p>
            <a:r>
              <a:rPr lang="en-US"/>
              <a:t>In turn, this enables single sign-on and single log-out experiences to be offered. </a:t>
            </a:r>
          </a:p>
          <a:p>
            <a:r>
              <a:rPr lang="en-US"/>
              <a:t>Use of actual browser ensures compatibility with anti-phishing protection mechanisms and device authentication schemes (MDM).</a:t>
            </a:r>
          </a:p>
          <a:p>
            <a:endParaRPr lang="en-US"/>
          </a:p>
          <a:p>
            <a:endParaRPr lang="en-US"/>
          </a:p>
          <a:p>
            <a:endParaRPr lang="en-US" dirty="0"/>
          </a:p>
        </p:txBody>
      </p:sp>
    </p:spTree>
    <p:extLst>
      <p:ext uri="{BB962C8B-B14F-4D97-AF65-F5344CB8AC3E}">
        <p14:creationId xmlns:p14="http://schemas.microsoft.com/office/powerpoint/2010/main" val="198592617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ACA0342E-E54C-8646-A800-2EB78EB7EFBE}"/>
              </a:ext>
            </a:extLst>
          </p:cNvPr>
          <p:cNvSpPr>
            <a:spLocks noGrp="1"/>
          </p:cNvSpPr>
          <p:nvPr>
            <p:ph type="title"/>
          </p:nvPr>
        </p:nvSpPr>
        <p:spPr>
          <a:xfrm>
            <a:off x="414338" y="1"/>
            <a:ext cx="10515600" cy="860612"/>
          </a:xfrm>
        </p:spPr>
        <p:txBody>
          <a:bodyPr/>
          <a:lstStyle/>
          <a:p>
            <a:r>
              <a:rPr lang="en-US" dirty="0"/>
              <a:t>Other Recommendations</a:t>
            </a:r>
          </a:p>
        </p:txBody>
      </p:sp>
      <p:sp>
        <p:nvSpPr>
          <p:cNvPr id="3" name="Content Placeholder 5">
            <a:extLst>
              <a:ext uri="{FF2B5EF4-FFF2-40B4-BE49-F238E27FC236}">
                <a16:creationId xmlns:a16="http://schemas.microsoft.com/office/drawing/2014/main" id="{D573417C-EE77-8D45-A002-2B908646441F}"/>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Read the specifications and our comprehensive authorization guide @ fhir.cerner.com</a:t>
            </a:r>
          </a:p>
          <a:p>
            <a:r>
              <a:rPr lang="en-US"/>
              <a:t>Create a Threat Model for your Application</a:t>
            </a:r>
          </a:p>
          <a:p>
            <a:r>
              <a:rPr lang="en-US"/>
              <a:t>Stay Up to Date With Industry Changes</a:t>
            </a:r>
          </a:p>
          <a:p>
            <a:pPr lvl="1"/>
            <a:r>
              <a:rPr lang="en-US"/>
              <a:t>https://groups.google.com/d/forum/smart-on-fhir</a:t>
            </a:r>
          </a:p>
          <a:p>
            <a:pPr lvl="1"/>
            <a:r>
              <a:rPr lang="en-US"/>
              <a:t>https://tools.ietf.org/wg/oauth/</a:t>
            </a:r>
          </a:p>
          <a:p>
            <a:endParaRPr lang="en-US"/>
          </a:p>
          <a:p>
            <a:endParaRPr lang="en-US"/>
          </a:p>
          <a:p>
            <a:endParaRPr lang="en-US"/>
          </a:p>
          <a:p>
            <a:endParaRPr lang="en-US" dirty="0"/>
          </a:p>
        </p:txBody>
      </p:sp>
    </p:spTree>
    <p:extLst>
      <p:ext uri="{BB962C8B-B14F-4D97-AF65-F5344CB8AC3E}">
        <p14:creationId xmlns:p14="http://schemas.microsoft.com/office/powerpoint/2010/main" val="721212645"/>
      </p:ext>
    </p:extLst>
  </p:cSld>
  <p:clrMapOvr>
    <a:masterClrMapping/>
  </p:clrMapOvr>
  <p:transition spd="slow">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4E8D9E-470F-714D-A954-A70DF4C0C890}"/>
              </a:ext>
            </a:extLst>
          </p:cNvPr>
          <p:cNvSpPr/>
          <p:nvPr/>
        </p:nvSpPr>
        <p:spPr>
          <a:xfrm>
            <a:off x="5570054" y="3136612"/>
            <a:ext cx="1051891" cy="584775"/>
          </a:xfrm>
          <a:prstGeom prst="rect">
            <a:avLst/>
          </a:prstGeom>
        </p:spPr>
        <p:txBody>
          <a:bodyPr wrap="none">
            <a:spAutoFit/>
          </a:bodyPr>
          <a:lstStyle/>
          <a:p>
            <a:r>
              <a:rPr lang="en-US" sz="3200" dirty="0">
                <a:solidFill>
                  <a:schemeClr val="bg1"/>
                </a:solidFill>
              </a:rPr>
              <a:t>Q&amp;A</a:t>
            </a:r>
          </a:p>
        </p:txBody>
      </p:sp>
    </p:spTree>
    <p:extLst>
      <p:ext uri="{BB962C8B-B14F-4D97-AF65-F5344CB8AC3E}">
        <p14:creationId xmlns:p14="http://schemas.microsoft.com/office/powerpoint/2010/main" val="13816232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25F1E553-913F-DF4F-8EFA-A33757B145C2}"/>
              </a:ext>
            </a:extLst>
          </p:cNvPr>
          <p:cNvSpPr>
            <a:spLocks noGrp="1"/>
          </p:cNvSpPr>
          <p:nvPr>
            <p:ph type="title"/>
          </p:nvPr>
        </p:nvSpPr>
        <p:spPr>
          <a:xfrm>
            <a:off x="414338" y="1"/>
            <a:ext cx="10515600" cy="860612"/>
          </a:xfrm>
        </p:spPr>
        <p:txBody>
          <a:bodyPr/>
          <a:lstStyle/>
          <a:p>
            <a:r>
              <a:rPr lang="en-US" dirty="0"/>
              <a:t>“System” Access</a:t>
            </a:r>
          </a:p>
        </p:txBody>
      </p:sp>
      <p:sp>
        <p:nvSpPr>
          <p:cNvPr id="3" name="Content Placeholder 5">
            <a:extLst>
              <a:ext uri="{FF2B5EF4-FFF2-40B4-BE49-F238E27FC236}">
                <a16:creationId xmlns:a16="http://schemas.microsoft.com/office/drawing/2014/main" id="{0C471B2F-F5FD-594F-94D3-35D05821662C}"/>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SMART® on FHIR® also describes a methodology for direct system-to-system security interactions.</a:t>
            </a:r>
          </a:p>
          <a:p>
            <a:endParaRPr lang="en-US"/>
          </a:p>
          <a:p>
            <a:r>
              <a:rPr lang="en-US"/>
              <a:t>For “system” actors, the “Client Credentials” flow is utilized.  This is sometimes referred to as “B2B” or “Backend Services”.</a:t>
            </a:r>
          </a:p>
          <a:p>
            <a:endParaRPr lang="en-US"/>
          </a:p>
          <a:p>
            <a:endParaRPr lang="en-US" dirty="0"/>
          </a:p>
        </p:txBody>
      </p:sp>
    </p:spTree>
    <p:extLst>
      <p:ext uri="{BB962C8B-B14F-4D97-AF65-F5344CB8AC3E}">
        <p14:creationId xmlns:p14="http://schemas.microsoft.com/office/powerpoint/2010/main" val="3707865835"/>
      </p:ext>
    </p:extLst>
  </p:cSld>
  <p:clrMapOvr>
    <a:masterClrMapping/>
  </p:clrMapOvr>
  <p:transition spd="slow">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88D7B6-A6E1-D540-8B70-403A6106A00E}"/>
              </a:ext>
            </a:extLst>
          </p:cNvPr>
          <p:cNvSpPr txBox="1"/>
          <p:nvPr/>
        </p:nvSpPr>
        <p:spPr>
          <a:xfrm>
            <a:off x="609600" y="1213295"/>
            <a:ext cx="10871200" cy="748988"/>
          </a:xfrm>
          <a:prstGeom prst="rect">
            <a:avLst/>
          </a:prstGeom>
          <a:noFill/>
        </p:spPr>
        <p:txBody>
          <a:bodyPr wrap="square" rtlCol="0" anchor="ctr">
            <a:spAutoFit/>
          </a:bodyPr>
          <a:lstStyle/>
          <a:p>
            <a:pPr algn="ctr"/>
            <a:r>
              <a:rPr lang="en-US" sz="4267" dirty="0"/>
              <a:t>“Client Credentials” Flow</a:t>
            </a:r>
          </a:p>
        </p:txBody>
      </p:sp>
      <p:sp>
        <p:nvSpPr>
          <p:cNvPr id="3" name="Rectangle 2">
            <a:extLst>
              <a:ext uri="{FF2B5EF4-FFF2-40B4-BE49-F238E27FC236}">
                <a16:creationId xmlns:a16="http://schemas.microsoft.com/office/drawing/2014/main" id="{7CA523F1-F052-0B47-ACDD-4B2C40A937EC}"/>
              </a:ext>
            </a:extLst>
          </p:cNvPr>
          <p:cNvSpPr/>
          <p:nvPr/>
        </p:nvSpPr>
        <p:spPr>
          <a:xfrm>
            <a:off x="1016000" y="2717801"/>
            <a:ext cx="10058400" cy="2678234"/>
          </a:xfrm>
          <a:prstGeom prst="rect">
            <a:avLst/>
          </a:prstGeom>
        </p:spPr>
        <p:txBody>
          <a:bodyPr wrap="square">
            <a:spAutoFit/>
          </a:bodyPr>
          <a:lstStyle/>
          <a:p>
            <a:r>
              <a:rPr lang="en-US" sz="1867" dirty="0">
                <a:latin typeface="Consolas" panose="020B0609020204030204" pitchFamily="49" charset="0"/>
                <a:cs typeface="Consolas" panose="020B0609020204030204" pitchFamily="49" charset="0"/>
              </a:rPr>
              <a:t>     +---------+                                  +---------------+</a:t>
            </a:r>
          </a:p>
          <a:p>
            <a:r>
              <a:rPr lang="en-US" sz="1867" dirty="0">
                <a:latin typeface="Consolas" panose="020B0609020204030204" pitchFamily="49" charset="0"/>
                <a:cs typeface="Consolas" panose="020B0609020204030204" pitchFamily="49" charset="0"/>
              </a:rPr>
              <a:t>     |         |                                  |               |</a:t>
            </a:r>
          </a:p>
          <a:p>
            <a:r>
              <a:rPr lang="en-US" sz="1867" dirty="0">
                <a:latin typeface="Consolas" panose="020B0609020204030204" pitchFamily="49" charset="0"/>
                <a:cs typeface="Consolas" panose="020B0609020204030204" pitchFamily="49" charset="0"/>
              </a:rPr>
              <a:t>     |         |&gt;--(A)- Client Authentication ---&gt;| Authorization |</a:t>
            </a:r>
          </a:p>
          <a:p>
            <a:r>
              <a:rPr lang="en-US" sz="1867" dirty="0">
                <a:latin typeface="Consolas" panose="020B0609020204030204" pitchFamily="49" charset="0"/>
                <a:cs typeface="Consolas" panose="020B0609020204030204" pitchFamily="49" charset="0"/>
              </a:rPr>
              <a:t>     | Client  |                                  |     Server    |</a:t>
            </a:r>
          </a:p>
          <a:p>
            <a:r>
              <a:rPr lang="en-US" sz="1867" dirty="0">
                <a:latin typeface="Consolas" panose="020B0609020204030204" pitchFamily="49" charset="0"/>
                <a:cs typeface="Consolas" panose="020B0609020204030204" pitchFamily="49" charset="0"/>
              </a:rPr>
              <a:t>     |         |&lt;--(B)---- Access Token ---------&lt;|               |</a:t>
            </a:r>
          </a:p>
          <a:p>
            <a:r>
              <a:rPr lang="en-US" sz="1867" dirty="0">
                <a:latin typeface="Consolas" panose="020B0609020204030204" pitchFamily="49" charset="0"/>
                <a:cs typeface="Consolas" panose="020B0609020204030204" pitchFamily="49" charset="0"/>
              </a:rPr>
              <a:t>     |         |                                  |               |</a:t>
            </a:r>
          </a:p>
          <a:p>
            <a:r>
              <a:rPr lang="en-US" sz="1867" dirty="0">
                <a:latin typeface="Consolas" panose="020B0609020204030204" pitchFamily="49" charset="0"/>
                <a:cs typeface="Consolas" panose="020B0609020204030204" pitchFamily="49" charset="0"/>
              </a:rPr>
              <a:t>     +---------+                                  +---------------+</a:t>
            </a:r>
          </a:p>
          <a:p>
            <a:endParaRPr lang="en-US" sz="1867" dirty="0">
              <a:latin typeface="Consolas" panose="020B0609020204030204" pitchFamily="49" charset="0"/>
              <a:cs typeface="Consolas" panose="020B0609020204030204" pitchFamily="49" charset="0"/>
            </a:endParaRPr>
          </a:p>
          <a:p>
            <a:r>
              <a:rPr lang="en-US" sz="1867" dirty="0">
                <a:latin typeface="Consolas" panose="020B0609020204030204" pitchFamily="49" charset="0"/>
                <a:cs typeface="Consolas" panose="020B0609020204030204" pitchFamily="49" charset="0"/>
              </a:rPr>
              <a:t>                     Figure 6: Client Credentials Flow</a:t>
            </a:r>
          </a:p>
        </p:txBody>
      </p:sp>
    </p:spTree>
    <p:extLst>
      <p:ext uri="{BB962C8B-B14F-4D97-AF65-F5344CB8AC3E}">
        <p14:creationId xmlns:p14="http://schemas.microsoft.com/office/powerpoint/2010/main" val="3386986928"/>
      </p:ext>
    </p:extLst>
  </p:cSld>
  <p:clrMapOvr>
    <a:masterClrMapping/>
  </p:clrMapOvr>
  <p:transition spd="slow">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C7DA7B5B-396F-FF45-BB95-BB91DB554E05}"/>
              </a:ext>
            </a:extLst>
          </p:cNvPr>
          <p:cNvSpPr>
            <a:spLocks noGrp="1"/>
          </p:cNvSpPr>
          <p:nvPr>
            <p:ph type="title"/>
          </p:nvPr>
        </p:nvSpPr>
        <p:spPr>
          <a:xfrm>
            <a:off x="414338" y="1"/>
            <a:ext cx="10515600" cy="860612"/>
          </a:xfrm>
        </p:spPr>
        <p:txBody>
          <a:bodyPr/>
          <a:lstStyle/>
          <a:p>
            <a:r>
              <a:rPr lang="en-US" dirty="0"/>
              <a:t>“System” Access</a:t>
            </a:r>
          </a:p>
        </p:txBody>
      </p:sp>
      <p:sp>
        <p:nvSpPr>
          <p:cNvPr id="3" name="Content Placeholder 5">
            <a:extLst>
              <a:ext uri="{FF2B5EF4-FFF2-40B4-BE49-F238E27FC236}">
                <a16:creationId xmlns:a16="http://schemas.microsoft.com/office/drawing/2014/main" id="{5A50130E-DF30-BA44-8068-FE4EA5B728C5}"/>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Steps:</a:t>
            </a:r>
          </a:p>
          <a:p>
            <a:endParaRPr lang="en-US"/>
          </a:p>
          <a:p>
            <a:r>
              <a:rPr lang="en-US"/>
              <a:t>Discover the “token” endpoint via the FHIR® Conformance document.</a:t>
            </a:r>
          </a:p>
          <a:p>
            <a:r>
              <a:rPr lang="en-US"/>
              <a:t>Make a token request, including your client credentials.</a:t>
            </a:r>
          </a:p>
          <a:p>
            <a:endParaRPr lang="en-US" dirty="0"/>
          </a:p>
        </p:txBody>
      </p:sp>
    </p:spTree>
    <p:extLst>
      <p:ext uri="{BB962C8B-B14F-4D97-AF65-F5344CB8AC3E}">
        <p14:creationId xmlns:p14="http://schemas.microsoft.com/office/powerpoint/2010/main" val="409801898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5D5475E-9FEA-C74B-B282-0AFAF11DD3E7}"/>
              </a:ext>
            </a:extLst>
          </p:cNvPr>
          <p:cNvSpPr>
            <a:spLocks noGrp="1"/>
          </p:cNvSpPr>
          <p:nvPr>
            <p:ph type="title"/>
          </p:nvPr>
        </p:nvSpPr>
        <p:spPr>
          <a:xfrm>
            <a:off x="414338" y="1"/>
            <a:ext cx="10515600" cy="860612"/>
          </a:xfrm>
        </p:spPr>
        <p:txBody>
          <a:bodyPr/>
          <a:lstStyle/>
          <a:p>
            <a:r>
              <a:rPr lang="en-US" dirty="0"/>
              <a:t>Introduction</a:t>
            </a:r>
          </a:p>
        </p:txBody>
      </p:sp>
      <p:sp>
        <p:nvSpPr>
          <p:cNvPr id="4" name="Content Placeholder 5">
            <a:extLst>
              <a:ext uri="{FF2B5EF4-FFF2-40B4-BE49-F238E27FC236}">
                <a16:creationId xmlns:a16="http://schemas.microsoft.com/office/drawing/2014/main" id="{996F7881-33AE-1A44-9FF4-842A790E9471}"/>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Benefit: Apps aren’t directly handling user credentials; this is beneficial to all parties from a security perspective.</a:t>
            </a:r>
          </a:p>
          <a:p>
            <a:r>
              <a:rPr lang="en-US"/>
              <a:t>Benefit: As a framework based on trust-exchange, the EHR does not have to extend the entirety of authorization rights of a given user to your app – only those needed to function.</a:t>
            </a:r>
          </a:p>
          <a:p>
            <a:pPr lvl="1"/>
            <a:r>
              <a:rPr lang="en-US"/>
              <a:t>This, in turn, can lower risk to organizations, patients, and your application.</a:t>
            </a:r>
          </a:p>
          <a:p>
            <a:endParaRPr lang="en-US"/>
          </a:p>
          <a:p>
            <a:endParaRPr lang="en-US" dirty="0"/>
          </a:p>
        </p:txBody>
      </p:sp>
    </p:spTree>
    <p:extLst>
      <p:ext uri="{BB962C8B-B14F-4D97-AF65-F5344CB8AC3E}">
        <p14:creationId xmlns:p14="http://schemas.microsoft.com/office/powerpoint/2010/main" val="15453964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9835C2FB-4A26-6B41-A893-8E18AB5AB41C}"/>
              </a:ext>
            </a:extLst>
          </p:cNvPr>
          <p:cNvSpPr>
            <a:spLocks noGrp="1"/>
          </p:cNvSpPr>
          <p:nvPr>
            <p:ph type="title"/>
          </p:nvPr>
        </p:nvSpPr>
        <p:spPr>
          <a:xfrm>
            <a:off x="414338" y="1"/>
            <a:ext cx="10515600" cy="860612"/>
          </a:xfrm>
        </p:spPr>
        <p:txBody>
          <a:bodyPr/>
          <a:lstStyle/>
          <a:p>
            <a:r>
              <a:rPr lang="en-US" dirty="0"/>
              <a:t>“System” Access</a:t>
            </a:r>
          </a:p>
        </p:txBody>
      </p:sp>
      <p:sp>
        <p:nvSpPr>
          <p:cNvPr id="3" name="Content Placeholder 5">
            <a:extLst>
              <a:ext uri="{FF2B5EF4-FFF2-40B4-BE49-F238E27FC236}">
                <a16:creationId xmlns:a16="http://schemas.microsoft.com/office/drawing/2014/main" id="{28F98818-0016-E245-A55B-B4F9687AB4DB}"/>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Client credentials are sent using the HTTP Basic Authentication scheme.</a:t>
            </a:r>
          </a:p>
          <a:p>
            <a:r>
              <a:rPr lang="en-US"/>
              <a:t>For Cerner FHIR® services, credentials are issued via Cerner Central System Accounts.</a:t>
            </a:r>
          </a:p>
          <a:p>
            <a:endParaRPr lang="en-US" dirty="0"/>
          </a:p>
        </p:txBody>
      </p:sp>
    </p:spTree>
    <p:extLst>
      <p:ext uri="{BB962C8B-B14F-4D97-AF65-F5344CB8AC3E}">
        <p14:creationId xmlns:p14="http://schemas.microsoft.com/office/powerpoint/2010/main" val="990865366"/>
      </p:ext>
    </p:extLst>
  </p:cSld>
  <p:clrMapOvr>
    <a:masterClrMapping/>
  </p:clrMapOvr>
  <p:transition spd="slow">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10A2DFF-24AC-7C4B-8501-FEB2E39569D7}"/>
              </a:ext>
            </a:extLst>
          </p:cNvPr>
          <p:cNvSpPr>
            <a:spLocks noGrp="1"/>
          </p:cNvSpPr>
          <p:nvPr>
            <p:ph type="title"/>
          </p:nvPr>
        </p:nvSpPr>
        <p:spPr>
          <a:xfrm>
            <a:off x="414338" y="1"/>
            <a:ext cx="10515600" cy="860612"/>
          </a:xfrm>
        </p:spPr>
        <p:txBody>
          <a:bodyPr/>
          <a:lstStyle/>
          <a:p>
            <a:r>
              <a:rPr lang="en-US" dirty="0"/>
              <a:t>“System” Access</a:t>
            </a:r>
          </a:p>
        </p:txBody>
      </p:sp>
      <p:sp>
        <p:nvSpPr>
          <p:cNvPr id="3" name="Content Placeholder 5">
            <a:extLst>
              <a:ext uri="{FF2B5EF4-FFF2-40B4-BE49-F238E27FC236}">
                <a16:creationId xmlns:a16="http://schemas.microsoft.com/office/drawing/2014/main" id="{69262E45-DAF7-0C4F-98DA-7AE803070798}"/>
              </a:ext>
            </a:extLst>
          </p:cNvPr>
          <p:cNvSpPr txBox="1">
            <a:spLocks/>
          </p:cNvSpPr>
          <p:nvPr/>
        </p:nvSpPr>
        <p:spPr>
          <a:xfrm>
            <a:off x="420945" y="1280161"/>
            <a:ext cx="10515600" cy="4528969"/>
          </a:xfrm>
          <a:prstGeom prst="rect">
            <a:avLst/>
          </a:prstGeom>
        </p:spPr>
        <p:txBody>
          <a:bodyPr>
            <a:normAutofit/>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Scopes for system access:</a:t>
            </a:r>
          </a:p>
          <a:p>
            <a:endParaRPr lang="en-US"/>
          </a:p>
          <a:p>
            <a:r>
              <a:rPr lang="en-US"/>
              <a:t>FHIR® scopes are prefixed with “system” to denote that access is on behalf of a system, not a user.  They cannot be mixed with “user” or “patient” scopes.</a:t>
            </a:r>
          </a:p>
          <a:p>
            <a:r>
              <a:rPr lang="en-US"/>
              <a:t>You may request fewer scopes than your system is authorized to access – this is useful if you want to pass such tokens off to other components in your architecture that are “less trusted”. </a:t>
            </a:r>
            <a:endParaRPr lang="en-US" dirty="0"/>
          </a:p>
        </p:txBody>
      </p:sp>
    </p:spTree>
    <p:extLst>
      <p:ext uri="{BB962C8B-B14F-4D97-AF65-F5344CB8AC3E}">
        <p14:creationId xmlns:p14="http://schemas.microsoft.com/office/powerpoint/2010/main" val="653288017"/>
      </p:ext>
    </p:extLst>
  </p:cSld>
  <p:clrMapOvr>
    <a:masterClrMapping/>
  </p:clrMapOvr>
  <p:transition spd="slow">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FD05C7A-4FB2-7A4D-94FC-EE65B5DFD269}"/>
              </a:ext>
            </a:extLst>
          </p:cNvPr>
          <p:cNvSpPr>
            <a:spLocks noGrp="1"/>
          </p:cNvSpPr>
          <p:nvPr>
            <p:ph type="title"/>
          </p:nvPr>
        </p:nvSpPr>
        <p:spPr>
          <a:xfrm>
            <a:off x="414338" y="1"/>
            <a:ext cx="10515600" cy="860612"/>
          </a:xfrm>
        </p:spPr>
        <p:txBody>
          <a:bodyPr/>
          <a:lstStyle/>
          <a:p>
            <a:r>
              <a:rPr lang="en-US" dirty="0"/>
              <a:t>“System” Access</a:t>
            </a:r>
          </a:p>
        </p:txBody>
      </p:sp>
      <p:sp>
        <p:nvSpPr>
          <p:cNvPr id="4" name="Content Placeholder 5">
            <a:extLst>
              <a:ext uri="{FF2B5EF4-FFF2-40B4-BE49-F238E27FC236}">
                <a16:creationId xmlns:a16="http://schemas.microsoft.com/office/drawing/2014/main" id="{9043154D-0A28-284C-A8CE-E021AD882670}"/>
              </a:ext>
            </a:extLst>
          </p:cNvPr>
          <p:cNvSpPr txBox="1">
            <a:spLocks/>
          </p:cNvSpPr>
          <p:nvPr/>
        </p:nvSpPr>
        <p:spPr>
          <a:xfrm>
            <a:off x="420945" y="1280161"/>
            <a:ext cx="10515600" cy="4528969"/>
          </a:xfrm>
          <a:prstGeom prst="rect">
            <a:avLst/>
          </a:prstGeom>
        </p:spPr>
        <p:txBody>
          <a:bodyPr/>
          <a:lst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a:t>Note:  Few Cerner FHIR® services currently support direct access via client credentials grant.  Refer to the documentation of the individual service.</a:t>
            </a:r>
          </a:p>
          <a:p>
            <a:endParaRPr lang="en-US" dirty="0"/>
          </a:p>
        </p:txBody>
      </p:sp>
    </p:spTree>
    <p:extLst>
      <p:ext uri="{BB962C8B-B14F-4D97-AF65-F5344CB8AC3E}">
        <p14:creationId xmlns:p14="http://schemas.microsoft.com/office/powerpoint/2010/main" val="868753465"/>
      </p:ext>
    </p:extLst>
  </p:cSld>
  <p:clrMapOvr>
    <a:masterClrMapping/>
  </p:clrMapOvr>
  <p:transition spd="slow">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663858"/>
      </p:ext>
    </p:extLst>
  </p:cSld>
  <p:clrMapOvr>
    <a:masterClrMapping/>
  </p:clrMapOvr>
  <p:transition spd="slow">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598201"/>
      </p:ext>
    </p:extLst>
  </p:cSld>
  <p:clrMapOvr>
    <a:masterClrMapping/>
  </p:clrMapOvr>
</p:sld>
</file>

<file path=ppt/theme/theme1.xml><?xml version="1.0" encoding="utf-8"?>
<a:theme xmlns:a="http://schemas.openxmlformats.org/drawingml/2006/main" name="6_Cerner_Template_2.0">
  <a:themeElements>
    <a:clrScheme name="Cerner Brand 2018">
      <a:dk1>
        <a:srgbClr val="5C6770"/>
      </a:dk1>
      <a:lt1>
        <a:srgbClr val="FFFFFF"/>
      </a:lt1>
      <a:dk2>
        <a:srgbClr val="393D41"/>
      </a:dk2>
      <a:lt2>
        <a:srgbClr val="007CBA"/>
      </a:lt2>
      <a:accent1>
        <a:srgbClr val="00A8E1"/>
      </a:accent1>
      <a:accent2>
        <a:srgbClr val="77BC1F"/>
      </a:accent2>
      <a:accent3>
        <a:srgbClr val="5B6670"/>
      </a:accent3>
      <a:accent4>
        <a:srgbClr val="6D3075"/>
      </a:accent4>
      <a:accent5>
        <a:srgbClr val="EF7521"/>
      </a:accent5>
      <a:accent6>
        <a:srgbClr val="F7A700"/>
      </a:accent6>
      <a:hlink>
        <a:srgbClr val="007BB9"/>
      </a:hlink>
      <a:folHlink>
        <a:srgbClr val="00A7E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2000" b="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8" id="{EAB561A0-E08E-3149-BAF7-56B351C76A49}" vid="{3780B2EB-8258-5F48-A311-EB9766C281E8}"/>
    </a:ext>
  </a:extLst>
</a:theme>
</file>

<file path=ppt/theme/theme2.xml><?xml version="1.0" encoding="utf-8"?>
<a:theme xmlns:a="http://schemas.openxmlformats.org/drawingml/2006/main" name="1_Cerner_Template_2.0">
  <a:themeElements>
    <a:clrScheme name="Cerner Brand 2018">
      <a:dk1>
        <a:srgbClr val="5C6770"/>
      </a:dk1>
      <a:lt1>
        <a:srgbClr val="FFFFFF"/>
      </a:lt1>
      <a:dk2>
        <a:srgbClr val="393D41"/>
      </a:dk2>
      <a:lt2>
        <a:srgbClr val="007CBA"/>
      </a:lt2>
      <a:accent1>
        <a:srgbClr val="00A8E1"/>
      </a:accent1>
      <a:accent2>
        <a:srgbClr val="77BC1F"/>
      </a:accent2>
      <a:accent3>
        <a:srgbClr val="5B6670"/>
      </a:accent3>
      <a:accent4>
        <a:srgbClr val="6D3075"/>
      </a:accent4>
      <a:accent5>
        <a:srgbClr val="EF7521"/>
      </a:accent5>
      <a:accent6>
        <a:srgbClr val="F7A700"/>
      </a:accent6>
      <a:hlink>
        <a:srgbClr val="007BB9"/>
      </a:hlink>
      <a:folHlink>
        <a:srgbClr val="00A7E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2000" b="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8" id="{EAB561A0-E08E-3149-BAF7-56B351C76A49}" vid="{3780B2EB-8258-5F48-A311-EB9766C281E8}"/>
    </a:ext>
  </a:extLst>
</a:theme>
</file>

<file path=ppt/theme/theme3.xml><?xml version="1.0" encoding="utf-8"?>
<a:theme xmlns:a="http://schemas.openxmlformats.org/drawingml/2006/main" name="4_Cerner_Template_2.0">
  <a:themeElements>
    <a:clrScheme name="Cerner Brand 2018">
      <a:dk1>
        <a:srgbClr val="5C6770"/>
      </a:dk1>
      <a:lt1>
        <a:srgbClr val="FFFFFF"/>
      </a:lt1>
      <a:dk2>
        <a:srgbClr val="393D41"/>
      </a:dk2>
      <a:lt2>
        <a:srgbClr val="007CBA"/>
      </a:lt2>
      <a:accent1>
        <a:srgbClr val="00A8E1"/>
      </a:accent1>
      <a:accent2>
        <a:srgbClr val="77BC1F"/>
      </a:accent2>
      <a:accent3>
        <a:srgbClr val="5B6670"/>
      </a:accent3>
      <a:accent4>
        <a:srgbClr val="6D3075"/>
      </a:accent4>
      <a:accent5>
        <a:srgbClr val="EF7521"/>
      </a:accent5>
      <a:accent6>
        <a:srgbClr val="F7A700"/>
      </a:accent6>
      <a:hlink>
        <a:srgbClr val="007BB9"/>
      </a:hlink>
      <a:folHlink>
        <a:srgbClr val="00A7E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2000" b="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8" id="{EAB561A0-E08E-3149-BAF7-56B351C76A49}" vid="{4CF5D9FA-59C0-6747-AA12-926A5E9467C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4139</Words>
  <Application>Microsoft Macintosh PowerPoint</Application>
  <PresentationFormat>Widescreen</PresentationFormat>
  <Paragraphs>443</Paragraphs>
  <Slides>94</Slides>
  <Notes>17</Notes>
  <HiddenSlides>8</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94</vt:i4>
      </vt:variant>
    </vt:vector>
  </HeadingPairs>
  <TitlesOfParts>
    <vt:vector size="101" baseType="lpstr">
      <vt:lpstr>.AppleSystemUIFont</vt:lpstr>
      <vt:lpstr>Arial</vt:lpstr>
      <vt:lpstr>Calibri</vt:lpstr>
      <vt:lpstr>Consolas</vt:lpstr>
      <vt:lpstr>6_Cerner_Template_2.0</vt:lpstr>
      <vt:lpstr>1_Cerner_Template_2.0</vt:lpstr>
      <vt:lpstr>4_Cerner_Template_2.0</vt:lpstr>
      <vt:lpstr>PowerPoint Presentation</vt:lpstr>
      <vt:lpstr>PowerPoint Presentation</vt:lpstr>
      <vt:lpstr>Introduction</vt:lpstr>
      <vt:lpstr>PowerPoint Presentation</vt:lpstr>
      <vt:lpstr>Introduction</vt:lpstr>
      <vt:lpstr>PowerPoint Presentation</vt:lpstr>
      <vt:lpstr>PowerPoint Presentation</vt:lpstr>
      <vt:lpstr>Introduction</vt:lpstr>
      <vt:lpstr>Introduction</vt:lpstr>
      <vt:lpstr>Introduction</vt:lpstr>
      <vt:lpstr>PowerPoint Presentation</vt:lpstr>
      <vt:lpstr>PowerPoint Presentation</vt:lpstr>
      <vt:lpstr>PowerPoint Presentation</vt:lpstr>
      <vt:lpstr>PowerPoint Presentation</vt:lpstr>
      <vt:lpstr>Getting Started</vt:lpstr>
      <vt:lpstr>Getting Started</vt:lpstr>
      <vt:lpstr>PowerPoint Presentation</vt:lpstr>
      <vt:lpstr>Lab 1: Authorization Code Flow</vt:lpstr>
      <vt:lpstr>PowerPoint Presentation</vt:lpstr>
      <vt:lpstr>Authorization Code Flow</vt:lpstr>
      <vt:lpstr>Authorization Code Flow</vt:lpstr>
      <vt:lpstr>Authorization Code Flow</vt:lpstr>
      <vt:lpstr>Authorization Code Flow Example</vt:lpstr>
      <vt:lpstr>Authorization Code Flow</vt:lpstr>
      <vt:lpstr>Authorization Code Flow Response</vt:lpstr>
      <vt:lpstr>Authorization Code Flow</vt:lpstr>
      <vt:lpstr>Authorization Code Flow</vt:lpstr>
      <vt:lpstr>Authorization Code Flow</vt:lpstr>
      <vt:lpstr>Authorization Code Flow</vt:lpstr>
      <vt:lpstr>Authorization Code Flow</vt:lpstr>
      <vt:lpstr>Authorization Code Flow</vt:lpstr>
      <vt:lpstr>Authorization Code Flow</vt:lpstr>
      <vt:lpstr>Authorization Code Flow</vt:lpstr>
      <vt:lpstr>Lab 2: Utilizing an Access Token</vt:lpstr>
      <vt:lpstr>PowerPoint Presentation</vt:lpstr>
      <vt:lpstr>Scopes</vt:lpstr>
      <vt:lpstr>PowerPoint Presentation</vt:lpstr>
      <vt:lpstr>PowerPoint Presentation</vt:lpstr>
      <vt:lpstr>Scopes</vt:lpstr>
      <vt:lpstr>Scopes</vt:lpstr>
      <vt:lpstr>Scopes</vt:lpstr>
      <vt:lpstr>Scopes</vt:lpstr>
      <vt:lpstr>Scopes</vt:lpstr>
      <vt:lpstr>Scopes</vt:lpstr>
      <vt:lpstr>Lab 3: Scopes</vt:lpstr>
      <vt:lpstr>Special Scopes</vt:lpstr>
      <vt:lpstr>Special Scopes</vt:lpstr>
      <vt:lpstr>Special Scopes</vt:lpstr>
      <vt:lpstr>PowerPoint Presentation</vt:lpstr>
      <vt:lpstr>Discovery</vt:lpstr>
      <vt:lpstr>Example Conformance Content</vt:lpstr>
      <vt:lpstr>Lab 4: Discovery</vt:lpstr>
      <vt:lpstr>PowerPoint Presentation</vt:lpstr>
      <vt:lpstr>Launch</vt:lpstr>
      <vt:lpstr>Launch</vt:lpstr>
      <vt:lpstr>Lab 5: Launch</vt:lpstr>
      <vt:lpstr>PowerPoint Presentation</vt:lpstr>
      <vt:lpstr>OpenID and User Identity</vt:lpstr>
      <vt:lpstr>OpenID and User Identity</vt:lpstr>
      <vt:lpstr>OpenID and User Identity</vt:lpstr>
      <vt:lpstr>OpenID and User Identity</vt:lpstr>
      <vt:lpstr>OpenID and User Identity</vt:lpstr>
      <vt:lpstr>Lab 6: OpenID</vt:lpstr>
      <vt:lpstr>PowerPoint Presentation</vt:lpstr>
      <vt:lpstr>Refresh Tokens</vt:lpstr>
      <vt:lpstr>Refresh Tokens</vt:lpstr>
      <vt:lpstr>Example Refresh Token Request</vt:lpstr>
      <vt:lpstr>Example Refresh Token Response</vt:lpstr>
      <vt:lpstr>Refresh Tokens</vt:lpstr>
      <vt:lpstr>Refresh Tokens</vt:lpstr>
      <vt:lpstr>Refresh Tokens</vt:lpstr>
      <vt:lpstr>Lab 7: Refresh Tokens</vt:lpstr>
      <vt:lpstr>PowerPoint Presentation</vt:lpstr>
      <vt:lpstr>Handling Errors</vt:lpstr>
      <vt:lpstr>Common Error Cases</vt:lpstr>
      <vt:lpstr>Lab 8: Exception Cases</vt:lpstr>
      <vt:lpstr>PowerPoint Presentation</vt:lpstr>
      <vt:lpstr>UX Considerations</vt:lpstr>
      <vt:lpstr>Troubleshooting</vt:lpstr>
      <vt:lpstr>PowerPoint Presentation</vt:lpstr>
      <vt:lpstr>PowerPoint Presentation</vt:lpstr>
      <vt:lpstr>PowerPoint Presentation</vt:lpstr>
      <vt:lpstr>Native Applications</vt:lpstr>
      <vt:lpstr>Native Applications</vt:lpstr>
      <vt:lpstr>Other Recommendations</vt:lpstr>
      <vt:lpstr>PowerPoint Presentation</vt:lpstr>
      <vt:lpstr>“System” Access</vt:lpstr>
      <vt:lpstr>PowerPoint Presentation</vt:lpstr>
      <vt:lpstr>“System” Access</vt:lpstr>
      <vt:lpstr>“System” Access</vt:lpstr>
      <vt:lpstr>“System” Access</vt:lpstr>
      <vt:lpstr>“System” Access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DeDona,Hank</dc:creator>
  <cp:lastModifiedBy>DeDona,Hank</cp:lastModifiedBy>
  <cp:revision>110</cp:revision>
  <dcterms:created xsi:type="dcterms:W3CDTF">2019-09-23T15:46:16Z</dcterms:created>
  <dcterms:modified xsi:type="dcterms:W3CDTF">2019-09-23T19:51:51Z</dcterms:modified>
</cp:coreProperties>
</file>